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6" r:id="rId1"/>
  </p:sldMasterIdLst>
  <p:notesMasterIdLst>
    <p:notesMasterId r:id="rId48"/>
  </p:notesMasterIdLst>
  <p:sldIdLst>
    <p:sldId id="256" r:id="rId2"/>
    <p:sldId id="313" r:id="rId3"/>
    <p:sldId id="348" r:id="rId4"/>
    <p:sldId id="350" r:id="rId5"/>
    <p:sldId id="353" r:id="rId6"/>
    <p:sldId id="352" r:id="rId7"/>
    <p:sldId id="318" r:id="rId8"/>
    <p:sldId id="260" r:id="rId9"/>
    <p:sldId id="373" r:id="rId10"/>
    <p:sldId id="261" r:id="rId11"/>
    <p:sldId id="368" r:id="rId12"/>
    <p:sldId id="262" r:id="rId13"/>
    <p:sldId id="263" r:id="rId14"/>
    <p:sldId id="364" r:id="rId15"/>
    <p:sldId id="264" r:id="rId16"/>
    <p:sldId id="319" r:id="rId17"/>
    <p:sldId id="267" r:id="rId18"/>
    <p:sldId id="265" r:id="rId19"/>
    <p:sldId id="268" r:id="rId20"/>
    <p:sldId id="266" r:id="rId21"/>
    <p:sldId id="370" r:id="rId22"/>
    <p:sldId id="270" r:id="rId23"/>
    <p:sldId id="271" r:id="rId24"/>
    <p:sldId id="273" r:id="rId25"/>
    <p:sldId id="335" r:id="rId26"/>
    <p:sldId id="274" r:id="rId27"/>
    <p:sldId id="275" r:id="rId28"/>
    <p:sldId id="320" r:id="rId29"/>
    <p:sldId id="280" r:id="rId30"/>
    <p:sldId id="376" r:id="rId31"/>
    <p:sldId id="281" r:id="rId32"/>
    <p:sldId id="282" r:id="rId33"/>
    <p:sldId id="283" r:id="rId34"/>
    <p:sldId id="284" r:id="rId35"/>
    <p:sldId id="326" r:id="rId36"/>
    <p:sldId id="328" r:id="rId37"/>
    <p:sldId id="330" r:id="rId38"/>
    <p:sldId id="332" r:id="rId39"/>
    <p:sldId id="334" r:id="rId40"/>
    <p:sldId id="286" r:id="rId41"/>
    <p:sldId id="287" r:id="rId42"/>
    <p:sldId id="377" r:id="rId43"/>
    <p:sldId id="374" r:id="rId44"/>
    <p:sldId id="363" r:id="rId45"/>
    <p:sldId id="357" r:id="rId46"/>
    <p:sldId id="342"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1119" autoAdjust="0"/>
  </p:normalViewPr>
  <p:slideViewPr>
    <p:cSldViewPr>
      <p:cViewPr varScale="1">
        <p:scale>
          <a:sx n="67" d="100"/>
          <a:sy n="67" d="100"/>
        </p:scale>
        <p:origin x="102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18-01-16T09:02:53.719"/>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1 177 0,'26'0'328,"-26"-25"-328,25 25 31,26-24 78,-26 24-93,26 0 921,0 0-937,25 0 16,-51 0-16,52 0 16,-52 0-16,51 0 15,-50 0-15,-1 0 16,0 0 140,1 0-140,-1 0-1,1 0-15,24 0 16,-24 0-16,-1 0 16,1 0-16,-1 0 109,0 0-93,1 0-16,-1 0 15,26 24-15,-26-24 16,1 0-16,25 0 16,-26 0-1,0 0 1,1 0-1,0 0 1,-26 25-16,26-25 16,-1 0-1,0 0-15,1 0 16,-1 0 0,1 0 15,-1 0 16,0 0-32,1 0 1,-1 0 0,1 0 93,-1 0-78,26 0-31,-26 0 16,26 0-1,-26 0 1,1 0 0,-26-25 140,51 1-109,25 24-32,-51 0-15,26 0 16,-26 0-16,26 0 16,-25-26-16,-1 26 15,0 0 79,-25-25-94,26 25 16,25 0-16,-26 0 15,0 0 1,1 0 62,-1 0-62,1 0-16,-1 0 15,0 0-15,26 0 16,-25 0-16,24-26 16,-24 26-1,-1 0 95,1 0-110,24 0 15,-24 0 1,25-24-16,-26 24 15,0 0 17,-25-25-1,26 25 0,-1 0-15,26 0-1,-26 0 1,1 0-16,-1 0 16,1 0 62,24 0-63,-24 0 1,-1 0 0,1 0 62,-1 0-78,0 0 15,1 0-15,-1 0 16,1 0-16,24 0 16,-24 0 93,25 0-93,-26 0-1,0 0 1,1 0-16,-1 25 94,26-25-79,-26 0 1,1 0-16,0 24 16,0-24-16,24 0 125,1 0-94,-25 26-31,-1-26 15,0 0 1,1 0-16,-1 0 78,26 0-62,-26 0-16,1 0 15,-1 0 1,1 0-16,-1 0 31,0 0 1,1 0-17,-1 0 1,1 0-1,-1 0-15,0 0 16,1 0 0,-1 0-1,1 0 17,-1 0-1,0 0-16,1 0 1,-1 0 0,1 0-16,-1 0 62,0 0-46,1 0-16,-1 0 15,1 0 1,-1 0 0,0 0 31,1 0-32,-1 0-15,26 0 16,-26 0-1,1 0 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18-01-19T11:55:30.41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1 152 0,'26'0'125,"-26"-25"-109,25 25-16,1 0 31,-1-26-15,26 26-16,0 0 16,-26 0-16,0 0 15,52-25-15,-52 25 0,26 0 0,-26-25 16,51 25-16,1 0 15,-27-26 1,52 26-16,-51-25 16,-26 25-1,1 0 1,-1 0 93,0 0-93,1 0-16,-1 0 16,26 0-16,-26 25 15,1-25 1,25 0-16,-26 26 15,0-26-15,26 25 16,0-25 0,-26 25-1,1-25 1,-1 0-16,1 0 16,-1 26-1,0-26-15,1 25 16,-1-25-16,26 0 31,-26 0-31,1 26 0,-1-26 31,1 0-31,24 0 16,-24 0 0,25 0-1,-26 25-15,26-25 16,-26 0-16,26 25 15,-26-25-15,26 0 16,0 0-16,-26 0 16,26 0-16,-25 0 15,-1 0-15,0 0 16,1 0-16,-1 0 16,26 0-16,-26 0 15,1 0 16,25 0 110,-26 0-141,26 0 16,50 0-16,1 0 15,-51 0-15,76 0 16,-76 0-16,126 0 16,-126 0-16,76 0 15,0-25-15,-76 25 16,51 0-16,-77 0 15,77 0-15,-26 0 16,-51 0-16,26 0 16,-26 0-16,1 0 15,-1 0-15,26 0 32,-26 25-17,26-25 1,-25 0-16,24 0 15,-24 0-15,25 0 16,-26 0-16,51 0 16,-50 0-16,50 0 15,-25 0-15,-26 0 0,26 0 16,-26 0-16,26 0 16,-26 0-16,26 0 15,-25 0-15,24 0 16,1 0-16,-25 0 31,-1 0-31,0 0 0,1 0 16,-1 0 62,77 0-78,-51 0 15,-1 0 1,-24 0-16,25 0 16,-1 0-16,52 0 15,0 0 1,-26 0-16,0 0 16,-51 0-16,1 0 15,-1 0-15,26 0 110,0 0-95,0 0-15,50 0 16,-50 0-16,51-25 15,-1 0-15,-25 25 16,51-26-16,-101 26 16,50 0-16,-51 0 15,52 0-15,-27 0 16,1 0 0,0 0 296,-26 0-296,1 0-1,-1 0 173,1 0-157</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18-01-19T11:55:37.29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1 129 0,'26'0'140,"-1"0"-140,1 0 16,-26 26-16,50-1 16,1-25-16,-25 0 15,-1 0-15,26 25 16,-26-25-1,51 0-15,-50 26 0,-1-26 16,26 0-16,-26 0 16,1 0-16,25 25 15,-1-25-15,1 0 16,-25 26-16,50-26 16,-51 0-16,51 0 15,-25 0-15,-25 25 16,-26 0-16,50-25 15,27 26-15,-52-26 16,26 0-16,-26 0 16,1 25-16,-1-25 15,26 0-15,-26 26 16,1-26-16,-1 0 16,0 0-16,1 0 15,-1 0 1,1 0-16,-1 0 15,0 25 1,1-25-16,-1 0 16,1 0-16,24 0 15,-24 0-15,25 0 16,-1 0-16,-24 0 16,-1 0-1,1 0-15,-1 0 16,26 0-1,-26 0 1,1 0 0,-1 0-16,0 0 15,1-25 423,-26-1-438,25 1 31,1-26-15,-1 26-16,0-26 15,-25 0 1,26 51 250,-1 0-266,77-25 15,-51 25-15,25 0 16,-25 0-16,76 0 0,-102 0 15,102 0-15,-102-26 16,52 26-16,-1 0 16,-51 0-16,1 0 31,-1 0-31,26 0 16,-26 0-16,1 0 15,24 0 1,-24 0-1,25 0 1,-1 0-16,-24 0 16,25 0-16,-26 0 15,26 0 1,0 0-16,-26 0 16,0 0-16,1 0 15,-1 0-15,26 0 16,0 0-16,0 0 15,-1 0-15,1 0 16,0 0-16,-26 0 0,26 0 16,25 0-1,-50 0-15,25 0 16,-26 0-16,51 0 16,-50 0-16,-1 0 15,0 0-15,26 0 16,25 0-1,1 0 1,-1 0 0,-51 0-16,51 0 15,-25 0-15,25 0 16,1 0-16,-27 0 16,27 0-16,-52 0 0,51 0 15,-50 0-15,24 0 16,1 0-16,0 0 15,25 0-15,-50 0 16,24 0-16,-24 0 16,-1 0-16,26 0 31,-26 0-15,1 0-16,-1 0 15,26 0 1,0 0-16,-26 0 15,26 0 1,-26 0-16,1 0 16,-1 0-16,51 0 15,1 0 1,-52 0-16,0 0 16,26 0-16,0 0 15,0 0-15,-26 0 16,1 0-1,24 0-15,1 0 0,-25 0 16,-1 0-16,26-25 16,-26 25-16,1 0 15,-1 0 1,26 0-16,0-26 16,-1 26-1,-24 0-15,-1 0 16,1 0-16,24 0 0,-24 0 15,-1 0-15,1 0 16,24 0-16,1 0 16,0 0-1,-51-25-15,25 25 16,26 0-16,0 0 16,-26 0-1,26 0-15,25 0 31,-50 0-15,-1 0-16,51 0 16,-50 0-16,25 0 15,-26 0-15,0 0 16,1 0-16,25 0 16,-1 0-16,-24 0 15,50 0-15,-51 0 16,52 0-16,-52 0 15,51 0-15,-50 0 16,-1 0-16,26 0 16,-26 0-16,26 0 15,-26 0-15,26 0 16,-25 0-16,50 25 16,-25-25-16,25 0 0,-25 0 15,25 0 1,-51 0-16,26 0 15,-26 0 1,26 26-16,0-26 16,-26 0-16,26 25 15,0-25-15,0 0 16,-26 0-16,26 0 0,25 0 16,-25 0-16,51 0 15,-52 0-15,52 0 31,-77 0-31,77 0 16,0 0-16,-77 0 16,77 0-16,-52 0 0,52 0 0,-26 0 31,51 0-31,-101 0 16,75 0-16,1 0 15,-77 0-15,77 0 16,-51 0-16,25 0 15,-25 0-15,25 0 0,-25 0 16,25 0-16,0 0 16,0 0-1,-50 0-15,24 0 16,-24 0-16,25 0 16,-26 0-16,0 0 15,1 0-15,-1 0 16,26 0-16,0 0 15,-26 0 1,26 0-16,0 0 16,-26 0-16,51 0 15,-50 0-15,75 0 32,-50 0-32,51 0 15,-26 0-15,-25 0 16,25 0-16,-25 0 15,25 0-15,-51 0 0,26 0 16,0 0-16,0 0 16,50 0-16,-75 0 15,50 0-15,-51 0 16,26-25-16,0 25 16,-26 0-16,1 0 15,-1 0-15,1 0 16,-1 0-16,26 0 15,-26 0-15,26 0 16,0 0 0,50 0-1,-50 0-15,25 0 0,-50 0 16,50 0-16,-51 0 16,52-26-16,50 1 15,-102 25-15,51-25 16,-50 25-1,24 0-15,1 0 16,25 0-16,-25 0 16,0 0-16,25 0 15,0 0 1,-50 0 0,25 0-16,-26 0 15,26 0-15,0 0 16,-1 0-1,-24 0 1,25 0-16,-26 0 16,0 0-16,26 0 15,25 0-15,-50 0 16,25 0-16,-26 0 16,26 0-16,-26 0 15,26 0-15,0 0 16,-26-26-16,26 26 15,0 0-15,0 0 0,-1 0 16,1 0-16,0 0 16,0 0-1,-26 0-15,26 0 32,-26 0-32,26 0 15,0 0-15,0 0 16,-26 0-1,1 0 1,-1 0-16,0 0 16,1 0-16,25 0 15,-1 0 1,-24 0-16,25 0 0,-26 0 16,0 0-16,-25 26 281,0-1-125</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18-01-19T11:55:40.63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0,'25'0'172,"1"0"-157,24 26-15,27-26 16,-52 0 0,0 0-16,1 0 15,25 0-15,-26 25 16,0-25-16,1 0 16,-1 25-16,1-25 15,24 0 1,1 0-16,-25 0 15,-1 0 64,0 0-79,1 0 15,-1 0 16,26 0-31,0 0 16,-26 0 0,1 0-1,-1 0 1,0 0 0,1 0-1,-1 0 1,1 0 15,-1 0-15,0 0-1,1 0 1,-26-25 0,25 25-1,1 0 1,-1 0-1,0 0 1,1 0 0,-1 0-1,1-25 1,-1 25 0,0 0-16,1 0 15,-1 0 1,1 0 15,-1 0-15,0 0-1,1 0-15,-1 0 16,1 0-16,-1 0 16,0 0-16,1 0 15,-1 0 16,1 0-15,-1 0 0,0 0-1,26 25 1,-25-25 0,-1 0-16,0 0 0,1 0 15,-1 0-15,1 0 31,-26 25-15,25-25-16,26 0 16,-26 0-1,26 0 1,-26 0 0,1 0-16,25 0 15,-26 0-15,0 0 16,1 26 31,25-26-32,-1 25 17,1-25-17,0 0-15,-26 0 16,1 0-16,-1 26 0,1-26 15,-1 0-15,0 0 16,26 0 0,-25 0-1,-1 25 1,26-25 46,-26 0-46,1 25-16,-1-25 16,0 0-16,1 0 15,-1 0-15,1 0 16</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18-01-17T10:57:19.043"/>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33 438 0,'26'0'172,"-1"0"-157,1 0 1,-1 0-16,0 0 16,1 0-1,-1 0 16,1 0-15,-1 0 0,0 0-16,1 0 15,-1 26-15,26-26 16,-26 0 0,1 0-16,-1 25 15,1-25-15,-1 0 16,0 0-16,1 0 31,-1 0-31,1 25 16,-1-25-16,26 0 15,-26 0-15,1 0 16,-1 0 0,0 0-1,-25 26 1,51-26-16,-25 0 0,-1 0 15,0 0 126,1 0-125,-1 0-1,1 0-15,24 0 0,1 0 16,0 0-16,51 0 16,-77 0-16,51 0 15,-50 0-15,24 0 16,-24 0-16,-1 0 62,1 0-46,-1 0-16,26 0 16,-26 0-1,1 0 1,24 0-16,-24 0 15,-1 0 1,1 0-16,-1 0 16,0 0-16,1 0 15,50 0-15,0 0 16,-50 0-16,50 0 31,-25 0-31,-1 0 16,-24 0-16,25 0 0,-26 0 15,0 0-15,1 0 16,-1 0-16,26 0 16,-26 0-16,52 0 15,-1 0-15,25 0 16,1 0-16,-77 0 16,77 0-1,-77 0-15,52 0 16,-52 0-16,51 0 15,0 0 1,-25 0-16,-25 0 16,24 0-16,1 0 15,0 0-15,-26 0 0,52 0 16,-1 0-16,-25 0 16,25 0-1,-25 0-15,25 0 16,-25 0-16,25 0 0,-51 0 15,26 0-15,0 0 16,-26 0-16,26 0 16,-26 0-1,-25-26 954,0 1-953,0 0-1,0-1-15,0 1 16,0-1-16,0 1 16,0 0-1,26-1-15,-52 26 328,-24 0-312,50-25-16,-51 25 31,0 0-31,-25 0 16,50 0-16,-75-26 15,75 26-15,-50-25 0,0 0 0,25 25 32,0 0-32,26 0 15,-51-26-15,50 26 16,-50-25-16,25 25 16,1-26-1,24 26-15,-25 0 16,26 0-16,0 0 15,-26-25 1,0 25-16,26 0 16,-1 0-1,1 0-15,-1 0 16,-50-25-16,0 25 16,51-26-16,-26 26 31,25 0-31,1 0 15,0 0-15,-26-25 16,25 25-16,-24 0 16,24 0-16,-25-26 15,1 26 1,-1 0-16,-25 0 16,50 0-16,-50 0 15,0 0-15,0 0 16,50 0-1,-25 0-15,26 0 16,-26 0-16,0 0 16,26 0-16,0 0 15,-1 0-15,1 0 16,-1 0 0,1 0-1,0 0 1,-26 0-16,25 0 31,1 0-31,0 0 0,-1 0 16,-25 0-16,26 26 31,0-26-31,-1 0 16,1 0-1,-1 0-15,1 0 0,0 0 0,-1 25 16,1-25-16,-1 0 15,-24 0 1,24 26 0,-25-1-1,26-25 1,-26 0 0,26 0-1,-1 0 1,1 0-16,25 25 0,-25-25 15,-1 0-15,1 0 16,-1 0-16,-24 0 16,24 0-1,1 26 1,-1-26-16,1 0 16,0 0 15,-26 25-16,25-25 1,1 0 0,0 0-1,-1 0 1,1 0-16,-1 0 16,1 0-1,0 0 1,-1 0-1,1 0 1,-1 0-16,1 0 16,0 0-1,-1 0 17,1 0-1,-1 0-31,1 0 15,0 0 1,-1 0-16,1 0 16,-1 0-16,1 0 15,25 26 110,0-1-93,0 0-17,0 1 1,0-1-16,0 26 15,0-26 1,0 1 0,0-1 15,0 1-15,0-1-1,0 0 16,0 1 1,0-1-32,0 1 15,0-1 17,25-25-1,1 51 156,-1-51-171,1 0-16,-1 51 31,0-51-31,1 0 16,-1 0-1,1 25-15,-1-25 16,0 0 0,1 0-1,-1 0 1,1 0 15,-1 0-15,0 0-1,1 0 1,-1 0 0,1 25-1,-1-25-15,0 0 16,26 0 0,-25 0-16,24 26 15,-24-26 1,-1 0 78,1 0-79,-1 0 1,51 0-16,-50 0 15,-1 0 1,0 0-16,26 0 0,0 0 31,-26 0-31,26 0 16,0 0 0,0 0-16,25 0 15,-51 0 1,1 0-16,50 0 15,-51 0 1,1 0 0,-1 0-16,51 0 0,-50 0 15,-1 0-15,1 0 16,-1 0-16,0 0 16,1 0-16,-1 0 31,1 0-31,-1 0 15,26 0-15,-26 0 16,26 0-16,-26 0 16,26 0-16,-25 0 15,24 0-15,27 0 16,-52 0 0,0 0-16,1 0 15,-1 0 1,1 0-1,24 0-15,-24 0 16,-1 0 0,26 0-16,0 0 15,-26 0 1,1 0-16,-1 0 16,0 0 46,26 0-62,-25 0 16,50 0-16,-51 0 15,51 0-15,-50 0 0,25 0 16,-26 0-16,0 0 16,1 0-16,-1 0 31,1 0-31,-1 0 15,0 0 1,1 0-16,-1 0 16,1 0-1,-1 0-15,26 0 16,-26 0 0,26 0-16,-26 0 15,1 0 1,-1 0-1,1 0 1,-1 0-16,26 0 16,-26 0-16,26 0 15,0 0-15,-26 0 16,1 0-16,-1 0 16,51 0-16,-50 0 15,-1 0 1,0 0-1,26 0-15,0 0 16,-26 0-16,1 0 16,25 0-1,-26 0 1,0 0-16,1 0 16,-1 0-16,1 0 31,-1 0-16,0 0 1,1 0 15,-1 0 110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18-01-19T11:53:26.029"/>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117 347 0,'26'0'171,"-1"0"-155,0 0 0,1 25-1,25-25-15,25 26 16,-51-26-16,1 0 16,-1 25-1,0-25-15,26 0 16,-25 25-1,-1-25 1,51 0-16,-50 0 16,24 0-16,-24 0 15,25 26-15,-1-26 0,1 0 32,-25 0-17,24 25-15,-24-25 16,-1 0-16,26 26 15,-26-26-15,26 0 16,-25 0-16,50 0 16,-51 0-16,51 0 0,-25 0 15,76 0-15,-76 0 16,-26 0 0,52 0-16,-52 0 15,0 0-15,1 0 16,-1 0 93,1 0-109,-1 0 16,51 0-16,-50 0 15,75 0-15,-50 0 16,51 0-16,-52 0 31,52 0-31,-77 0 16,26 0-16,0 25 16,-26-25-1,1 25 1,-1-25-16,1 0 0,-1 0 15,0 0-15,1 0 16,-1 26 0,1-26-1,-1 0 1,26 0-16,0 25 31,-26-25-31,26 0 16,0 0-16,-1 26 15,-24-26-15,25 0 16,25 25-16,-25-25 16,25 0-16,-51 0 15,26 0-15,0 0 16,0 0-16,25 0 16,-25 0-16,25 0 15,25 0 1,1-25-1,-77 25-15,52 0 16,-1-26-16,-25 1 16,50 25-16,-75-26 15,75 26-15,-75 0 16,101-25-16,-51 0 16,-51-1-1,51 26-15,-50 0 16,25 0-16,-1 0 15,1-25-15,-25 25 16,24-26-16,1 26 16,0 0-16,25 0 15,-76-25-15,51 25 16,-26 0-16,26 0 16,-25-25-16,-1 25 15,26 0-15,-26 0 16,26 0-16,0 0 15,25 0 1,76 0 0,-101 0-16,0 0 15,-26 0-15,26 0 16,-25 0-16,24 0 16,27 0-16,-52 0 15,51 0 1,-50 0-16,24 0 0,-24 0 0,-1 0 15,51 0-15,-25 0 32,-25 0-17,-1 0-15,0 0 16,26 0-16,0 0 0,0 0 0,0 0 31,-26 0-31,26 0 16,0 0-16,-1 0 15,-24 0 1,-1 0-16,1 0 16,-1 0-16,26 0 15,-26 0 1,1 0-16,-1 0 16,0 0-16,1 0 15,-1 0-15,1 0 16,-1 0-1,0 0 17,1 0-32,-1 0 15,-50 0 595,-1 0-610,1 0 15,-26 0-15,0 0 16,-25-26-16,25 26 16,1 0-16,24 0 15,-50-25-15,25 25 16,0 0-16,26-26 15,0 26-15,-26 0 16,25 0 0,-24 0-1,-1 0-15,25 0 16,1 0-16,-51 0 16,25 0-1,26 0-15,-26 0 16,25 0-16,1 0 15,-26 0-15,0 0 16,-25 0-16,25 0 0,-50 0 16,50 0-1,-76 51-15,51-25 16,-77-1-16,1 0 16,76-25-16,-102 26 15,102-26-15,-77 51 0,77-51 16,-102 25-16,1 0 15,100 1-15,-50-1 32,51-25-32,-25 0 15,50 0-15,-76 0 16,76 0-16,-25 0 16,-51 0-16,101 0 15,-24 0-15,-1 0 16,0 0-16,26 0 0,-1 0 15,1 0 1,-1 0 0,1-25 62,0 25-78,25-26 15,-26 26 1,1 0-16,-1 0 16,26-25-16,-50 25 15,-1 0-15,0-25 16,0-1 0,-25 1-16,51 25 15,-52 0-15,27 0 16,-1-26-16,0 26 15,26-25-15,-26 25 16,0 0 0,0 0-1,26 0-15,-1 0 16,1 0 0,0 0-16,-26 0 15,25 0-15,-50 0 16,51 0-16,-26 0 15,26 0 1,-1 0-16,1 0 16,-1 0-1,1 0 1,0 0 15,-26-25-31,0 25 16,26-26-1,-1 26 1,1 0-16,-26 0 16,0 0-16,0 0 15,26 0-15,-26 0 16,51-25-16,-101 25 16,75-26-16,-75 26 31,-52 0-31,102-25 15,-50 0-15,50 25 16,-25-26-16,25 26 16,0 0-16,0 0 15,1-25-15,24 25 16,1 0-16,-1-26 16,1 26-1,0 0 1,-1 0 46,1 0-46,-1 0 0,-24 0-16,24 0 15,1 0 1,-26 0-1,26 26 1,-1-26 15,1 0-15,25 25 0,-51-25-16,26 26 0,-1-1 15,1 0 1,-1 1-16,26-1 15,-25-25-15,25 26 16,0-1 0,0 0-1,0 1-15,0-1 32,25 1-17,1-1 16,-1 0-15,1 1 0,-1-26-16,0 25 15,1 1-15,-1-26 0,1 0 16,-1 25 0,0-25 77,1 0-93,25 0 32,-26 0-32,26 0 15,-51 25-15,51-25 16,-26 0-16,0 0 15,1 0-15,-1 0 16,1 0-16,-1 0 16,0 0-1,1 0-15,-1 0 16,1 0-16,24 0 16,-24 0-16,-1 0 0,1 0 15,24 0-15,-24 0 16,-1 0-1,26 0-15,0 0 16,-26 0-16,26 0 16,-26 0-16,26 0 15,0 0 1,0 0-16,-26 0 16,51 0-16,-50 0 31,25 0-31,-26 0 15,26 0-15,0 0 0,-1 26 16,27-26-16,-52 0 16,26 0-16,0 0 15,25 25 1,-25-25 0,25 0-16,-51 0 0,51 0 15,-25 0-15,0 0 16,-26 0-16,26 0 15,-25 0-15,24 0 16,1 0-16,-25 26 16,24-26-16,-24 0 15,75 0-15,-50 0 16,51 0-16,-1 0 16,-75 0-16,50 0 15,-51 0-15,52 0 16,-52 0-16,51 0 15,-50 0-15,50 0 32,0 0-32,-51 0 15,26 0-15,-25 0 16,50 0-16,-51 0 16,77 0-16,-1 0 0,-50 0 15,51 0-15,-51 0 16,50 0-1,-50 0-15,51 0 16,-77 0-16,51 0 0,0 0 16,-50 0-16,75 0 15,-50 0 1,25 0-16,-25 0 16,25 0-16,26 0 0,-51 0 15,76 0-15,-76 0 16,50-26-1,-50 26-15,25 0 16,-25 0-16,25 0 16,0 0-16,-25 0 15,25 0-15,1 0 16,-52 0 0,26 0-16,0 0 15,-26 0-15,26 0 16,-26 0-16,26 0 15,-26 26-15,1-26 16,-1 0-16,26 0 16,0 0-1,-26 0-15,26 25 16,-26-25-16,26 0 16,25 25-16,-50-25 15,-1 0-15,26 0 31,-26 0-15,1 26-16,-1-26 156,1 0-156,24 0 16,-24 0 0,50 0-16,-25 0 15,25 0-15,-51 0 16,52 0-16,-52 0 15,0 0-15,-25-26 157,26 26-142,-26-50-15,25 24 16,-25 1 0,0-1-16,26 1 0,-26 0 15,0-1 1,0 1-16,0-1 31,0 1-15,0 0-1,0-1 1,0 1 0,0-1-1,0 1-15,0 0 16,0-1-1,0 1 1,0-1 0,0 1-1,-26 0 32,1 25 109,-1 0-156,-24-26 16,24 1 0,-25 25-1,26-26-15,0 1 16,-52 0-16,52 25 16,-51-26-16,50 26 15,-50-25-15,51 25 16,-26 0-16,26 0 15,-52 0-15,27 0 16,24-26-16,-50 26 16,51 0-16,-52 0 15,52 0-15,-51 0 16,25 0-16,26 0 16,-52 0-16,52 0 15,-51 0-15,25 0 0,0 0 16,26 0-16,-51 0 15,-1 0-15,27 0 16,-52 0 0,26 26-16,-51-26 15,51 25-15,-102 26 16,0-26-16,102-25 16,-102 51-16,102-51 15,-102 51 1,76-51-16,-126 51 15,152-51-15,-128 51 16,1-26-16,152-25 16,-126 25-16,100-25 0,-50 26 15,102-26-15,-102 25 16,51 1-16,25-26 16,0 0-16,26 0 15,-1 25 1,1-25-16,0 0 172,50 0-47,0 0-125,26 0 15,-25 0-15,101-25 16,-102 25-16,127-26 16,-75 1-16,75 25 15,-76 0-15,-50-26 16,-1 26-16,0 0 78,1-25-62,-1 25-16,1 0 15,-1 0 1,0 0-16,1-25 15,-1 25 1,1 0-16,-1-26 16,-25 1-16,0-1 93,0 1-61,-25 25-17,-1 0-15,26-25 16,-25 25-16,-1-26 16,1 26-1,0-25-15,-1 25 16,1 0-1,-1 0 1,-50 0 0,25 0-16,-25 0 15,51 0 1,-26-26-16,0 26 16,0 0-1,1-25-15,-1 25 0,0 0 16,0 0-1,26 0 17,-26 0-32,0-25 15,26 25-15,-26-26 16,26 26-16,-26 0 16,25 0-16,-24-25 15,24 25-15,-25 0 0,1 0 16,24 0-16,-25-26 15,26 26-15,-77-25 16,52 0-16,-77 25 16,25 0-16,51 0 15,-101 0-15,101 0 16,-76 0-16,76 0 16,-25 0-16,25 0 15,-25 0-15,25 0 16,26 0-16,-1 0 109,1 0-93,0 0-16,-26 0 15,25 0 1,-24 0-16,-1 0 16,0 0-16,26 0 15,-26 0-15,0 0 16,26 0-16,-26 25 16,25-25-1,-101 25-15,77-25 16,-27 26-16,1-26 15,76 25-15,-51-25 16,1 0 0,24 0-1,1 0 1,25 26-16,-26-26 16,1 25-1,0-25 16,-1 0 1,1 25-17,-1-25-15,1 0 47,25 26-16,-25-26-15,25 25-16,0 1 16,0-1-1,0 0 1,0 1 0,0 25-1,0-26 1,0 0-16,0 1 15,0 25-15,0-26 16,0 0 0,0 1-1,0-1-15,25 1 16,-25-1 0,0 0-16,25-25 15,-25 26 1,26-26 93,-1 0-109,26 51 16,-26-51-16,52 0 15,-27 0-15,52 0 16,-26 25-16,0 0 31,-50-25-31,25 0 16,-26 0-16,26 0 16,-26 0-16,1 0 15,50 0-15,-51 0 16,26 0-16,-26 0 15,1 0-15,-1 0 16,1 0 0,24 0-16,-24 0 15,50 0-15,-25 0 16,-26 0 0,26 0-16,25 0 15,0 0-15,26 0 0,-77 0 16,102 0-16,-101 0 15,50 0-15,-51 0 16,52 0-16,-1 0 16,-25 0-1,25 0-15,-51 0 0,51 0 16,-50 0-16,50 0 16,0 0-16,-25 0 15,51 0 1,-26 0-16,51 0 15,-76 0-15,101 0 16,-101 0-16,101 0 16,1 0-16,-103 0 15,52 0-15,-51 0 16,76 0-16,-76 0 16,101 0-16,-101 0 15,76 0-15,51 0 16,-102 0-16,102 0 15,-102 0-15,152 0 16,-151 0-16,151 0 0,1 0 16,-153 0-16,127-25 15,-127 25-15,77-25 16,-102-1-16,50 1 16,-25 25-16,-25-26 15,0 26-15,0 0 31,0 0-15,-26 0 0,26 0-16,0 0 15,-1 0 1,1 0 0,-25 0-16,-1 0 15,26 0 1,0 0-16,-1 0 15,-24 0 1,25 0-16,-26 0 16,51 0-16,-50 0 15,-1 0-15,0 0 16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18-01-19T11:53:26.721"/>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CA6CE549-4FF6-45BA-9583-BC2D59404CEA}" type="datetimeFigureOut">
              <a:rPr lang="en-US"/>
              <a:pPr>
                <a:defRPr/>
              </a:pPr>
              <a:t>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0BAA465-1381-4502-B88B-330F168548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C49A5F-2254-4DAB-A586-4F03481A4654}"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0BAA465-1381-4502-B88B-330F16854855}" type="slidenum">
              <a:rPr lang="en-US" altLang="en-US" smtClean="0"/>
              <a:pPr>
                <a:defRPr/>
              </a:pPr>
              <a:t>42</a:t>
            </a:fld>
            <a:endParaRPr lang="en-US" altLang="en-US"/>
          </a:p>
        </p:txBody>
      </p:sp>
    </p:spTree>
    <p:extLst>
      <p:ext uri="{BB962C8B-B14F-4D97-AF65-F5344CB8AC3E}">
        <p14:creationId xmlns:p14="http://schemas.microsoft.com/office/powerpoint/2010/main" val="390138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16FD6984-7F5B-479C-9306-5A95B60483DE}" type="slidenum">
              <a:rPr lang="en-US" altLang="en-US"/>
              <a:pPr>
                <a:defRPr/>
              </a:pPr>
              <a:t>‹#›</a:t>
            </a:fld>
            <a:endParaRPr lang="en-US" altLang="en-US"/>
          </a:p>
        </p:txBody>
      </p:sp>
    </p:spTree>
    <p:extLst>
      <p:ext uri="{BB962C8B-B14F-4D97-AF65-F5344CB8AC3E}">
        <p14:creationId xmlns:p14="http://schemas.microsoft.com/office/powerpoint/2010/main" val="3496694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5F898A9-DE72-4C92-B8C7-44D37000D68D}" type="slidenum">
              <a:rPr lang="en-US" altLang="en-US"/>
              <a:pPr>
                <a:defRPr/>
              </a:pPr>
              <a:t>‹#›</a:t>
            </a:fld>
            <a:endParaRPr lang="en-US" altLang="en-US"/>
          </a:p>
        </p:txBody>
      </p:sp>
    </p:spTree>
    <p:extLst>
      <p:ext uri="{BB962C8B-B14F-4D97-AF65-F5344CB8AC3E}">
        <p14:creationId xmlns:p14="http://schemas.microsoft.com/office/powerpoint/2010/main" val="2824522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0"/>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6EDCEC67-900A-49E3-A999-46C97A7BB91F}" type="slidenum">
              <a:rPr lang="en-US" altLang="en-US"/>
              <a:pPr>
                <a:defRPr/>
              </a:pPr>
              <a:t>‹#›</a:t>
            </a:fld>
            <a:endParaRPr lang="en-US" altLang="en-US"/>
          </a:p>
        </p:txBody>
      </p:sp>
    </p:spTree>
    <p:extLst>
      <p:ext uri="{BB962C8B-B14F-4D97-AF65-F5344CB8AC3E}">
        <p14:creationId xmlns:p14="http://schemas.microsoft.com/office/powerpoint/2010/main" val="3586087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878CF97-F522-4BAE-8551-54428295DD81}" type="slidenum">
              <a:rPr lang="en-US" altLang="en-US"/>
              <a:pPr>
                <a:defRPr/>
              </a:pPr>
              <a:t>‹#›</a:t>
            </a:fld>
            <a:endParaRPr lang="en-US" altLang="en-US"/>
          </a:p>
        </p:txBody>
      </p:sp>
    </p:spTree>
    <p:extLst>
      <p:ext uri="{BB962C8B-B14F-4D97-AF65-F5344CB8AC3E}">
        <p14:creationId xmlns:p14="http://schemas.microsoft.com/office/powerpoint/2010/main" val="3679896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599F2333-27E2-4CF4-9632-DD095A3DC064}" type="slidenum">
              <a:rPr lang="en-US" altLang="en-US"/>
              <a:pPr>
                <a:defRPr/>
              </a:pPr>
              <a:t>‹#›</a:t>
            </a:fld>
            <a:endParaRPr lang="en-US" altLang="en-US"/>
          </a:p>
        </p:txBody>
      </p:sp>
    </p:spTree>
    <p:extLst>
      <p:ext uri="{BB962C8B-B14F-4D97-AF65-F5344CB8AC3E}">
        <p14:creationId xmlns:p14="http://schemas.microsoft.com/office/powerpoint/2010/main" val="4084730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9DA9F94-941A-4C8F-A3B5-EF906F773CDB}" type="slidenum">
              <a:rPr lang="en-US" altLang="en-US"/>
              <a:pPr>
                <a:defRPr/>
              </a:pPr>
              <a:t>‹#›</a:t>
            </a:fld>
            <a:endParaRPr lang="en-US" altLang="en-US"/>
          </a:p>
        </p:txBody>
      </p:sp>
    </p:spTree>
    <p:extLst>
      <p:ext uri="{BB962C8B-B14F-4D97-AF65-F5344CB8AC3E}">
        <p14:creationId xmlns:p14="http://schemas.microsoft.com/office/powerpoint/2010/main" val="1785971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E23D7B2E-8B75-4CDD-8289-CD58FA1CA461}" type="slidenum">
              <a:rPr lang="en-US" altLang="en-US"/>
              <a:pPr>
                <a:defRPr/>
              </a:pPr>
              <a:t>‹#›</a:t>
            </a:fld>
            <a:endParaRPr lang="en-US" altLang="en-US"/>
          </a:p>
        </p:txBody>
      </p:sp>
    </p:spTree>
    <p:extLst>
      <p:ext uri="{BB962C8B-B14F-4D97-AF65-F5344CB8AC3E}">
        <p14:creationId xmlns:p14="http://schemas.microsoft.com/office/powerpoint/2010/main" val="435097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88120F8C-2AB8-4B60-84BF-A8B1782772A9}" type="slidenum">
              <a:rPr lang="en-US" altLang="en-US"/>
              <a:pPr>
                <a:defRPr/>
              </a:pPr>
              <a:t>‹#›</a:t>
            </a:fld>
            <a:endParaRPr lang="en-US" altLang="en-US"/>
          </a:p>
        </p:txBody>
      </p:sp>
    </p:spTree>
    <p:extLst>
      <p:ext uri="{BB962C8B-B14F-4D97-AF65-F5344CB8AC3E}">
        <p14:creationId xmlns:p14="http://schemas.microsoft.com/office/powerpoint/2010/main" val="2917431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1"/>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l-GR"/>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l-GR"/>
          </a:p>
        </p:txBody>
      </p:sp>
      <p:sp>
        <p:nvSpPr>
          <p:cNvPr id="6" name="Slide Number Placeholder 8"/>
          <p:cNvSpPr>
            <a:spLocks noGrp="1"/>
          </p:cNvSpPr>
          <p:nvPr>
            <p:ph type="sldNum" sz="quarter" idx="12"/>
          </p:nvPr>
        </p:nvSpPr>
        <p:spPr/>
        <p:txBody>
          <a:bodyPr/>
          <a:lstStyle>
            <a:lvl1pPr>
              <a:defRPr/>
            </a:lvl1pPr>
          </a:lstStyle>
          <a:p>
            <a:pPr>
              <a:defRPr/>
            </a:pPr>
            <a:fld id="{51F480C3-F303-47BA-903D-DCDADE68B3C5}" type="slidenum">
              <a:rPr lang="en-US" altLang="en-US"/>
              <a:pPr>
                <a:defRPr/>
              </a:pPr>
              <a:t>‹#›</a:t>
            </a:fld>
            <a:endParaRPr lang="en-US" altLang="en-US"/>
          </a:p>
        </p:txBody>
      </p:sp>
    </p:spTree>
    <p:extLst>
      <p:ext uri="{BB962C8B-B14F-4D97-AF65-F5344CB8AC3E}">
        <p14:creationId xmlns:p14="http://schemas.microsoft.com/office/powerpoint/2010/main" val="617424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0"/>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11"/>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l-GR"/>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l-G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381D7142-2CD5-468A-9144-8910BF557B3D}" type="slidenum">
              <a:rPr lang="en-US" altLang="en-US"/>
              <a:pPr>
                <a:defRPr/>
              </a:pPr>
              <a:t>‹#›</a:t>
            </a:fld>
            <a:endParaRPr lang="en-US" altLang="en-US"/>
          </a:p>
        </p:txBody>
      </p:sp>
    </p:spTree>
    <p:extLst>
      <p:ext uri="{BB962C8B-B14F-4D97-AF65-F5344CB8AC3E}">
        <p14:creationId xmlns:p14="http://schemas.microsoft.com/office/powerpoint/2010/main" val="1141211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0"/>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11"/>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lvl1pPr>
              <a:defRPr/>
            </a:lvl1pPr>
          </a:lstStyle>
          <a:p>
            <a:pPr>
              <a:defRPr/>
            </a:pPr>
            <a:endParaRPr lang="el-GR"/>
          </a:p>
        </p:txBody>
      </p:sp>
      <p:sp>
        <p:nvSpPr>
          <p:cNvPr id="8" name="Footer Placeholder 5"/>
          <p:cNvSpPr>
            <a:spLocks noGrp="1"/>
          </p:cNvSpPr>
          <p:nvPr>
            <p:ph type="ftr" sz="quarter" idx="11"/>
          </p:nvPr>
        </p:nvSpPr>
        <p:spPr/>
        <p:txBody>
          <a:bodyPr/>
          <a:lstStyle>
            <a:lvl1pPr>
              <a:defRPr/>
            </a:lvl1pPr>
          </a:lstStyle>
          <a:p>
            <a:pPr>
              <a:defRPr/>
            </a:pPr>
            <a:endParaRPr lang="el-GR"/>
          </a:p>
        </p:txBody>
      </p:sp>
      <p:sp>
        <p:nvSpPr>
          <p:cNvPr id="9" name="Slide Number Placeholder 6"/>
          <p:cNvSpPr>
            <a:spLocks noGrp="1"/>
          </p:cNvSpPr>
          <p:nvPr>
            <p:ph type="sldNum" sz="quarter" idx="12"/>
          </p:nvPr>
        </p:nvSpPr>
        <p:spPr/>
        <p:txBody>
          <a:bodyPr/>
          <a:lstStyle>
            <a:lvl1pPr>
              <a:defRPr/>
            </a:lvl1pPr>
          </a:lstStyle>
          <a:p>
            <a:pPr>
              <a:defRPr/>
            </a:pPr>
            <a:fld id="{CA8C7150-7960-455B-AF8F-11551487C8C0}" type="slidenum">
              <a:rPr lang="en-US" altLang="en-US"/>
              <a:pPr>
                <a:defRPr/>
              </a:pPr>
              <a:t>‹#›</a:t>
            </a:fld>
            <a:endParaRPr lang="en-US" altLang="en-US"/>
          </a:p>
        </p:txBody>
      </p:sp>
    </p:spTree>
    <p:extLst>
      <p:ext uri="{BB962C8B-B14F-4D97-AF65-F5344CB8AC3E}">
        <p14:creationId xmlns:p14="http://schemas.microsoft.com/office/powerpoint/2010/main" val="1964290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defRPr>
            </a:lvl1pPr>
          </a:lstStyle>
          <a:p>
            <a:pPr>
              <a:defRPr/>
            </a:pPr>
            <a:endParaRPr lang="el-GR"/>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defRPr>
            </a:lvl1pPr>
          </a:lstStyle>
          <a:p>
            <a:pPr>
              <a:defRPr/>
            </a:pPr>
            <a:endParaRPr lang="el-G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defRPr sz="1050">
                <a:solidFill>
                  <a:srgbClr val="FFFFFF"/>
                </a:solidFill>
              </a:defRPr>
            </a:lvl1pPr>
          </a:lstStyle>
          <a:p>
            <a:pPr>
              <a:defRPr/>
            </a:pPr>
            <a:fld id="{4B1EF211-73B0-4CC4-9D01-66D1B85F7AE7}" type="slidenum">
              <a:rPr lang="en-US" altLang="en-US"/>
              <a:pPr>
                <a:defRPr/>
              </a:pPr>
              <a:t>‹#›</a:t>
            </a:fld>
            <a:endParaRPr lang="en-US"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558" r:id="rId1"/>
    <p:sldLayoutId id="2147484553" r:id="rId2"/>
    <p:sldLayoutId id="2147484559" r:id="rId3"/>
    <p:sldLayoutId id="2147484554" r:id="rId4"/>
    <p:sldLayoutId id="2147484555" r:id="rId5"/>
    <p:sldLayoutId id="2147484556" r:id="rId6"/>
    <p:sldLayoutId id="2147484560" r:id="rId7"/>
    <p:sldLayoutId id="2147484561" r:id="rId8"/>
    <p:sldLayoutId id="2147484562" r:id="rId9"/>
    <p:sldLayoutId id="2147484557" r:id="rId10"/>
    <p:sldLayoutId id="214748456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11.emf"/><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customXml" Target="../ink/ink3.xml"/><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customXml" Target="../ink/ink6.xml"/><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tv.elections.moi.gov.cy/"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533400" y="819150"/>
            <a:ext cx="8305800" cy="914400"/>
          </a:xfrm>
        </p:spPr>
        <p:txBody>
          <a:bodyPr/>
          <a:lstStyle/>
          <a:p>
            <a:pPr algn="ctr" eaLnBrk="1" fontAlgn="auto" hangingPunct="1">
              <a:spcAft>
                <a:spcPts val="0"/>
              </a:spcAft>
              <a:defRPr/>
            </a:pPr>
            <a:r>
              <a:rPr lang="el-GR" altLang="en-US" sz="3600">
                <a:latin typeface="Cambria" panose="02040503050406030204" pitchFamily="18" charset="0"/>
              </a:rPr>
              <a:t>   ΠΡΟΕΔΡΙΚΕΣ ΕΚΛΟΓΕΣ 2018</a:t>
            </a:r>
            <a:endParaRPr lang="en-US" altLang="en-US" sz="3600" dirty="0">
              <a:latin typeface="Cambria" panose="02040503050406030204" pitchFamily="18" charset="0"/>
            </a:endParaRPr>
          </a:p>
        </p:txBody>
      </p:sp>
      <p:sp>
        <p:nvSpPr>
          <p:cNvPr id="10243" name="Rectangle 3"/>
          <p:cNvSpPr>
            <a:spLocks noGrp="1" noChangeArrowheads="1"/>
          </p:cNvSpPr>
          <p:nvPr>
            <p:ph type="subTitle" idx="1"/>
          </p:nvPr>
        </p:nvSpPr>
        <p:spPr>
          <a:xfrm>
            <a:off x="990600" y="4724400"/>
            <a:ext cx="7391400" cy="1822450"/>
          </a:xfrm>
        </p:spPr>
        <p:txBody>
          <a:bodyPr rtlCol="0">
            <a:normAutofit fontScale="40000" lnSpcReduction="20000"/>
          </a:bodyPr>
          <a:lstStyle/>
          <a:p>
            <a:pPr eaLnBrk="1" fontAlgn="auto" hangingPunct="1">
              <a:lnSpc>
                <a:spcPct val="60000"/>
              </a:lnSpc>
              <a:defRPr/>
            </a:pPr>
            <a:endParaRPr lang="en-GB" altLang="en-US" sz="7000">
              <a:latin typeface="Bookman Old Style" panose="02050604050505020204" pitchFamily="18" charset="0"/>
            </a:endParaRPr>
          </a:p>
          <a:p>
            <a:pPr algn="just" eaLnBrk="1" fontAlgn="auto" hangingPunct="1">
              <a:lnSpc>
                <a:spcPct val="60000"/>
              </a:lnSpc>
              <a:defRPr/>
            </a:pPr>
            <a:r>
              <a:rPr lang="el-GR" altLang="en-US" sz="7000">
                <a:solidFill>
                  <a:schemeClr val="bg2"/>
                </a:solidFill>
                <a:latin typeface="Bookman Old Style" panose="02050604050505020204" pitchFamily="18" charset="0"/>
              </a:rPr>
              <a:t>ΕΚΛΟΓΙΚΗ ΠΕΡΙΦΕΡΕΙΑ ΛΑΡΝΑΚΑΣ</a:t>
            </a:r>
          </a:p>
          <a:p>
            <a:pPr eaLnBrk="1" fontAlgn="auto" hangingPunct="1">
              <a:lnSpc>
                <a:spcPct val="60000"/>
              </a:lnSpc>
              <a:defRPr/>
            </a:pPr>
            <a:endParaRPr lang="el-GR" altLang="en-US" sz="1700">
              <a:solidFill>
                <a:schemeClr val="bg2"/>
              </a:solidFill>
              <a:latin typeface="Bookman Old Style" panose="02050604050505020204" pitchFamily="18" charset="0"/>
            </a:endParaRPr>
          </a:p>
          <a:p>
            <a:pPr eaLnBrk="1" fontAlgn="auto" hangingPunct="1">
              <a:lnSpc>
                <a:spcPct val="60000"/>
              </a:lnSpc>
              <a:defRPr/>
            </a:pPr>
            <a:endParaRPr lang="el-GR" altLang="en-US" sz="1700">
              <a:solidFill>
                <a:schemeClr val="bg2"/>
              </a:solidFill>
              <a:latin typeface="Bookman Old Style" panose="02050604050505020204" pitchFamily="18" charset="0"/>
            </a:endParaRPr>
          </a:p>
          <a:p>
            <a:pPr eaLnBrk="1" fontAlgn="auto" hangingPunct="1">
              <a:lnSpc>
                <a:spcPct val="60000"/>
              </a:lnSpc>
              <a:defRPr/>
            </a:pPr>
            <a:endParaRPr lang="el-GR" altLang="en-US" sz="1700">
              <a:solidFill>
                <a:schemeClr val="bg2"/>
              </a:solidFill>
              <a:latin typeface="Bookman Old Style" panose="02050604050505020204" pitchFamily="18" charset="0"/>
            </a:endParaRPr>
          </a:p>
          <a:p>
            <a:pPr algn="just" eaLnBrk="1" fontAlgn="auto" hangingPunct="1">
              <a:lnSpc>
                <a:spcPct val="60000"/>
              </a:lnSpc>
              <a:defRPr/>
            </a:pPr>
            <a:r>
              <a:rPr lang="el-GR" altLang="en-US" sz="7000">
                <a:solidFill>
                  <a:schemeClr val="bg2"/>
                </a:solidFill>
                <a:latin typeface="Bookman Old Style" panose="02050604050505020204" pitchFamily="18" charset="0"/>
              </a:rPr>
              <a:t>Επαρχιακη Διοικηςη ΛΑΡΝΑΚΑΣ</a:t>
            </a:r>
            <a:endParaRPr lang="en-US" altLang="en-US" sz="7000" dirty="0">
              <a:solidFill>
                <a:schemeClr val="bg2"/>
              </a:solidFill>
              <a:latin typeface="Bookman Old Style" panose="02050604050505020204" pitchFamily="18" charset="0"/>
            </a:endParaRPr>
          </a:p>
        </p:txBody>
      </p:sp>
      <p:pic>
        <p:nvPicPr>
          <p:cNvPr id="2" name="Εικόνα 2" descr="Εικόνα που περιέχει φλιτζάνι&#10;&#10;Η περιγραφή δημιουργήθηκε με υψηλή αξιοπιστία">
            <a:extLst>
              <a:ext uri="{FF2B5EF4-FFF2-40B4-BE49-F238E27FC236}">
                <a16:creationId xmlns:a16="http://schemas.microsoft.com/office/drawing/2014/main" id="{F31C31E6-073D-4324-A053-893A769D24E0}"/>
              </a:ext>
            </a:extLst>
          </p:cNvPr>
          <p:cNvPicPr>
            <a:picLocks noChangeAspect="1"/>
          </p:cNvPicPr>
          <p:nvPr/>
        </p:nvPicPr>
        <p:blipFill>
          <a:blip r:embed="rId4"/>
          <a:stretch>
            <a:fillRect/>
          </a:stretch>
        </p:blipFill>
        <p:spPr>
          <a:xfrm>
            <a:off x="4225872" y="238125"/>
            <a:ext cx="910793" cy="924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152400"/>
            <a:ext cx="8229600" cy="5715000"/>
          </a:xfrm>
        </p:spPr>
        <p:txBody>
          <a:bodyPr/>
          <a:lstStyle/>
          <a:p>
            <a:pPr marL="90170" indent="-90170" eaLnBrk="1" hangingPunct="1">
              <a:lnSpc>
                <a:spcPct val="80000"/>
              </a:lnSpc>
              <a:buFont typeface="Wingdings" panose="020F0502020204030204" pitchFamily="34" charset="0"/>
              <a:buChar char="v"/>
            </a:pPr>
            <a:r>
              <a:rPr lang="el-GR" altLang="en-US" sz="2400" dirty="0">
                <a:solidFill>
                  <a:srgbClr val="000000"/>
                </a:solidFill>
              </a:rPr>
              <a:t> Οι εκλογικοί θάλαμοι τοποθετούνται με το άνοιγμα τους προς την πλευρά των υπαλλήλων και των αντιπροσώπων και κατά τρόπο ώστε να μην υπάρχει επικοινωνία μεταξύ των ψηφοφόρων</a:t>
            </a:r>
            <a:endParaRPr lang="el-GR" dirty="0"/>
          </a:p>
          <a:p>
            <a:pPr marL="90170" indent="-90170" eaLnBrk="1" hangingPunct="1">
              <a:lnSpc>
                <a:spcPct val="80000"/>
              </a:lnSpc>
              <a:buFont typeface="Wingdings 3" panose="05040102010807070707" pitchFamily="18" charset="2"/>
              <a:buNone/>
            </a:pPr>
            <a:endParaRPr lang="el-GR" altLang="en-US" sz="2400" dirty="0">
              <a:solidFill>
                <a:srgbClr val="000000"/>
              </a:solidFill>
            </a:endParaRPr>
          </a:p>
          <a:p>
            <a:pPr marL="90170" indent="-90170" eaLnBrk="1" hangingPunct="1">
              <a:lnSpc>
                <a:spcPct val="80000"/>
              </a:lnSpc>
              <a:buFont typeface="Wingdings" panose="020F0502020204030204" pitchFamily="34" charset="0"/>
              <a:buChar char="v"/>
            </a:pPr>
            <a:r>
              <a:rPr lang="el-GR" altLang="en-US" sz="2400" dirty="0">
                <a:solidFill>
                  <a:srgbClr val="000000"/>
                </a:solidFill>
              </a:rPr>
              <a:t> Σε κάθε θάλαμο να τοποθετηθεί και να δεθεί πέννα χρώματος μπλε ή μαύρου. Να ελέγχονται συστηματικά κατά τη ψηφοφορία για αποφυγή αφαίρεσης ή αντικατάστασής τους με πέννες μη επιτρεπόμενου χρώματος</a:t>
            </a:r>
          </a:p>
          <a:p>
            <a:pPr marL="90170" indent="-90170" eaLnBrk="1" hangingPunct="1">
              <a:lnSpc>
                <a:spcPct val="80000"/>
              </a:lnSpc>
              <a:buFont typeface="Wingdings 3" panose="05040102010807070707" pitchFamily="18" charset="2"/>
              <a:buNone/>
            </a:pPr>
            <a:endParaRPr lang="el-GR" altLang="en-US" sz="2400" dirty="0">
              <a:solidFill>
                <a:srgbClr val="000000"/>
              </a:solidFill>
            </a:endParaRPr>
          </a:p>
          <a:p>
            <a:pPr marL="90170" indent="-90170" eaLnBrk="1" hangingPunct="1">
              <a:lnSpc>
                <a:spcPct val="80000"/>
              </a:lnSpc>
              <a:buFont typeface="Wingdings" panose="020F0502020204030204" pitchFamily="34" charset="0"/>
              <a:buChar char="v"/>
            </a:pPr>
            <a:r>
              <a:rPr lang="el-GR" altLang="en-US" sz="2400" dirty="0">
                <a:solidFill>
                  <a:srgbClr val="000000"/>
                </a:solidFill>
              </a:rPr>
              <a:t> Στο εκλογικό κέντρο εισέρχεται ένας αντιπρόσωπος από κάθε</a:t>
            </a:r>
            <a:r>
              <a:rPr lang="en-GB" altLang="en-US" sz="2400" dirty="0">
                <a:solidFill>
                  <a:srgbClr val="000000"/>
                </a:solidFill>
              </a:rPr>
              <a:t> </a:t>
            </a:r>
            <a:r>
              <a:rPr lang="el-GR" altLang="en-US" sz="2400" dirty="0">
                <a:solidFill>
                  <a:srgbClr val="000000"/>
                </a:solidFill>
              </a:rPr>
              <a:t>υποψήφιο αφού παρουσιάσει την αναγκαία εξουσιοδότηση</a:t>
            </a:r>
          </a:p>
          <a:p>
            <a:pPr marL="90170" indent="-90170" eaLnBrk="1" hangingPunct="1">
              <a:lnSpc>
                <a:spcPct val="80000"/>
              </a:lnSpc>
              <a:buFont typeface="Wingdings 3" panose="05040102010807070707" pitchFamily="18" charset="2"/>
              <a:buNone/>
            </a:pPr>
            <a:endParaRPr lang="el-GR" altLang="en-US" sz="2400" dirty="0">
              <a:solidFill>
                <a:srgbClr val="000000"/>
              </a:solidFill>
            </a:endParaRPr>
          </a:p>
          <a:p>
            <a:pPr marL="90170" indent="-90170" eaLnBrk="1" hangingPunct="1">
              <a:lnSpc>
                <a:spcPct val="80000"/>
              </a:lnSpc>
              <a:buFont typeface="Wingdings" panose="020F0502020204030204" pitchFamily="34" charset="0"/>
              <a:buChar char="v"/>
            </a:pPr>
            <a:r>
              <a:rPr lang="el-GR" altLang="en-US" sz="2400" dirty="0">
                <a:solidFill>
                  <a:srgbClr val="000000"/>
                </a:solidFill>
              </a:rPr>
              <a:t> Πριν την έναρξη της ψηφοφορίας, στις 6.55 περίπου, επιδεικνύεται η κενή κάλπη, κλειδώνεται και σφραγίζεται, ανεξάρτητα αν έχουν προσέλθει αντιπρόσωποι υποψηφίων ή όχι</a:t>
            </a:r>
            <a:endParaRPr lang="en-US" altLang="en-US" sz="2400" dirty="0">
              <a:solidFill>
                <a:srgbClr val="000000"/>
              </a:solidFill>
            </a:endParaRPr>
          </a:p>
          <a:p>
            <a:pPr marL="90170" indent="-90170" eaLnBrk="1" hangingPunct="1">
              <a:lnSpc>
                <a:spcPct val="80000"/>
              </a:lnSpc>
              <a:buFont typeface="Wingdings" panose="05000000000000000000" pitchFamily="2" charset="2"/>
              <a:buNone/>
            </a:pPr>
            <a:endParaRPr lang="en-US" altLang="en-US" sz="19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1000"/>
                                        <p:tgtEl>
                                          <p:spTgt spid="10242">
                                            <p:txEl>
                                              <p:pRg st="0" end="0"/>
                                            </p:txEl>
                                          </p:spTgt>
                                        </p:tgtEl>
                                      </p:cBhvr>
                                    </p:animEffect>
                                    <p:anim calcmode="lin" valueType="num">
                                      <p:cBhvr>
                                        <p:cTn id="8"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2">
                                            <p:txEl>
                                              <p:pRg st="2" end="2"/>
                                            </p:txEl>
                                          </p:spTgt>
                                        </p:tgtEl>
                                        <p:attrNameLst>
                                          <p:attrName>style.visibility</p:attrName>
                                        </p:attrNameLst>
                                      </p:cBhvr>
                                      <p:to>
                                        <p:strVal val="visible"/>
                                      </p:to>
                                    </p:set>
                                    <p:animEffect transition="in" filter="fade">
                                      <p:cBhvr>
                                        <p:cTn id="14" dur="1000"/>
                                        <p:tgtEl>
                                          <p:spTgt spid="10242">
                                            <p:txEl>
                                              <p:pRg st="2" end="2"/>
                                            </p:txEl>
                                          </p:spTgt>
                                        </p:tgtEl>
                                      </p:cBhvr>
                                    </p:animEffect>
                                    <p:anim calcmode="lin" valueType="num">
                                      <p:cBhvr>
                                        <p:cTn id="15" dur="10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2">
                                            <p:txEl>
                                              <p:pRg st="4" end="4"/>
                                            </p:txEl>
                                          </p:spTgt>
                                        </p:tgtEl>
                                        <p:attrNameLst>
                                          <p:attrName>style.visibility</p:attrName>
                                        </p:attrNameLst>
                                      </p:cBhvr>
                                      <p:to>
                                        <p:strVal val="visible"/>
                                      </p:to>
                                    </p:set>
                                    <p:animEffect transition="in" filter="fade">
                                      <p:cBhvr>
                                        <p:cTn id="21" dur="1000"/>
                                        <p:tgtEl>
                                          <p:spTgt spid="10242">
                                            <p:txEl>
                                              <p:pRg st="4" end="4"/>
                                            </p:txEl>
                                          </p:spTgt>
                                        </p:tgtEl>
                                      </p:cBhvr>
                                    </p:animEffect>
                                    <p:anim calcmode="lin" valueType="num">
                                      <p:cBhvr>
                                        <p:cTn id="22" dur="10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2">
                                            <p:txEl>
                                              <p:pRg st="6" end="6"/>
                                            </p:txEl>
                                          </p:spTgt>
                                        </p:tgtEl>
                                        <p:attrNameLst>
                                          <p:attrName>style.visibility</p:attrName>
                                        </p:attrNameLst>
                                      </p:cBhvr>
                                      <p:to>
                                        <p:strVal val="visible"/>
                                      </p:to>
                                    </p:set>
                                    <p:animEffect transition="in" filter="fade">
                                      <p:cBhvr>
                                        <p:cTn id="28" dur="1000"/>
                                        <p:tgtEl>
                                          <p:spTgt spid="10242">
                                            <p:txEl>
                                              <p:pRg st="6" end="6"/>
                                            </p:txEl>
                                          </p:spTgt>
                                        </p:tgtEl>
                                      </p:cBhvr>
                                    </p:animEffect>
                                    <p:anim calcmode="lin" valueType="num">
                                      <p:cBhvr>
                                        <p:cTn id="29" dur="10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24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5305861" y="1196752"/>
            <a:ext cx="3489545" cy="4689578"/>
          </a:xfrm>
          <a:prstGeom prst="rect">
            <a:avLst/>
          </a:prstGeom>
          <a:ln>
            <a:noFill/>
          </a:ln>
          <a:effectLst>
            <a:outerShdw blurRad="292100" dist="139700" dir="2700000" algn="tl" rotWithShape="0">
              <a:srgbClr val="333333">
                <a:alpha val="65000"/>
              </a:srgbClr>
            </a:outerShdw>
          </a:effectLst>
        </p:spPr>
      </p:pic>
      <p:sp>
        <p:nvSpPr>
          <p:cNvPr id="11269" name="Content Placeholder 8"/>
          <p:cNvSpPr>
            <a:spLocks noGrp="1"/>
          </p:cNvSpPr>
          <p:nvPr>
            <p:ph idx="1"/>
          </p:nvPr>
        </p:nvSpPr>
        <p:spPr>
          <a:xfrm>
            <a:off x="179388" y="1556792"/>
            <a:ext cx="4624387" cy="4310608"/>
          </a:xfrm>
        </p:spPr>
        <p:txBody>
          <a:bodyPr>
            <a:normAutofit fontScale="92500" lnSpcReduction="20000"/>
          </a:bodyPr>
          <a:lstStyle/>
          <a:p>
            <a:pPr>
              <a:buFont typeface="Arial" charset="0"/>
              <a:buChar char="•"/>
            </a:pPr>
            <a:r>
              <a:rPr lang="el-GR" sz="2600" dirty="0">
                <a:solidFill>
                  <a:schemeClr val="tx1"/>
                </a:solidFill>
                <a:effectLst>
                  <a:outerShdw blurRad="38100" dist="38100" dir="2700000" algn="tl">
                    <a:srgbClr val="C0C0C0"/>
                  </a:outerShdw>
                </a:effectLst>
              </a:rPr>
              <a:t>Μπορούν να παρίστανται αφού παρουσιάσουν ειδική εξουσιοδότηση (Π.Ε.16)</a:t>
            </a:r>
          </a:p>
          <a:p>
            <a:pPr marL="0" indent="0">
              <a:buNone/>
            </a:pPr>
            <a:endParaRPr lang="el-GR" sz="2600" dirty="0">
              <a:solidFill>
                <a:schemeClr val="tx1"/>
              </a:solidFill>
              <a:effectLst>
                <a:outerShdw blurRad="38100" dist="38100" dir="2700000" algn="tl">
                  <a:srgbClr val="C0C0C0"/>
                </a:outerShdw>
              </a:effectLst>
            </a:endParaRPr>
          </a:p>
          <a:p>
            <a:pPr>
              <a:buFont typeface="Arial" charset="0"/>
              <a:buChar char="•"/>
            </a:pPr>
            <a:r>
              <a:rPr lang="el-GR" sz="2600" dirty="0">
                <a:solidFill>
                  <a:schemeClr val="tx1"/>
                </a:solidFill>
                <a:effectLst>
                  <a:outerShdw blurRad="38100" dist="38100" dir="2700000" algn="tl">
                    <a:srgbClr val="C0C0C0"/>
                  </a:outerShdw>
                </a:effectLst>
              </a:rPr>
              <a:t>Ένας Αντιπρόσωπος σε κάθε Κέντρο για κάθε υποψήφιο</a:t>
            </a:r>
          </a:p>
          <a:p>
            <a:pPr marL="0" indent="0">
              <a:buNone/>
            </a:pPr>
            <a:endParaRPr lang="el-GR" sz="2600" dirty="0">
              <a:solidFill>
                <a:schemeClr val="tx1"/>
              </a:solidFill>
              <a:effectLst>
                <a:outerShdw blurRad="38100" dist="38100" dir="2700000" algn="tl">
                  <a:srgbClr val="C0C0C0"/>
                </a:outerShdw>
              </a:effectLst>
            </a:endParaRPr>
          </a:p>
          <a:p>
            <a:pPr>
              <a:buFont typeface="Arial" charset="0"/>
              <a:buChar char="•"/>
            </a:pPr>
            <a:r>
              <a:rPr lang="el-GR" sz="2600" dirty="0">
                <a:solidFill>
                  <a:schemeClr val="tx1"/>
                </a:solidFill>
                <a:effectLst>
                  <a:outerShdw blurRad="38100" dist="38100" dir="2700000" algn="tl">
                    <a:srgbClr val="C0C0C0"/>
                  </a:outerShdw>
                </a:effectLst>
              </a:rPr>
              <a:t>Δεν επιτρέπεται να μεταφέρουν σημειώσεις έξω από το Εκλογικό Κέντρο</a:t>
            </a:r>
          </a:p>
          <a:p>
            <a:pPr>
              <a:buFont typeface="Arial" charset="0"/>
              <a:buNone/>
            </a:pPr>
            <a:r>
              <a:rPr lang="en-GB" sz="2000" i="1" dirty="0">
                <a:effectLst>
                  <a:outerShdw blurRad="38100" dist="38100" dir="2700000" algn="tl">
                    <a:srgbClr val="C0C0C0"/>
                  </a:outerShdw>
                </a:effectLst>
              </a:rPr>
              <a:t>	</a:t>
            </a:r>
            <a:r>
              <a:rPr lang="el-GR" sz="2000" i="1" dirty="0">
                <a:solidFill>
                  <a:schemeClr val="bg1">
                    <a:lumMod val="50000"/>
                  </a:schemeClr>
                </a:solidFill>
              </a:rPr>
              <a:t>(Κοινοτάρχες παρίστανται μόνο αν είναι εξουσιοδοτημένοι Αντιπρόσωποι)</a:t>
            </a:r>
            <a:endParaRPr lang="en-US" sz="2000" i="1" dirty="0">
              <a:solidFill>
                <a:schemeClr val="bg1">
                  <a:lumMod val="50000"/>
                </a:schemeClr>
              </a:solidFill>
            </a:endParaRPr>
          </a:p>
        </p:txBody>
      </p:sp>
      <p:sp>
        <p:nvSpPr>
          <p:cNvPr id="2" name="Title 1"/>
          <p:cNvSpPr>
            <a:spLocks noGrp="1"/>
          </p:cNvSpPr>
          <p:nvPr>
            <p:ph type="title"/>
          </p:nvPr>
        </p:nvSpPr>
        <p:spPr/>
        <p:txBody>
          <a:bodyPr>
            <a:normAutofit/>
          </a:bodyPr>
          <a:lstStyle/>
          <a:p>
            <a:pPr eaLnBrk="1" fontAlgn="auto" hangingPunct="1">
              <a:spcAft>
                <a:spcPts val="0"/>
              </a:spcAft>
              <a:defRPr/>
            </a:pPr>
            <a:r>
              <a:rPr lang="el-GR" b="1" dirty="0">
                <a:solidFill>
                  <a:schemeClr val="tx1">
                    <a:lumMod val="65000"/>
                    <a:lumOff val="35000"/>
                  </a:schemeClr>
                </a:solidFill>
              </a:rPr>
              <a:t> Αντιπρόσωποι Υποψηφίων</a:t>
            </a:r>
            <a:br>
              <a:rPr lang="el-GR" b="1" dirty="0">
                <a:solidFill>
                  <a:schemeClr val="tx1">
                    <a:lumMod val="65000"/>
                    <a:lumOff val="35000"/>
                  </a:schemeClr>
                </a:solidFill>
              </a:rPr>
            </a:br>
            <a:endParaRPr lang="en-US" b="1" dirty="0">
              <a:solidFill>
                <a:schemeClr val="tx1">
                  <a:lumMod val="65000"/>
                  <a:lumOff val="35000"/>
                </a:schemeClr>
              </a:solidFill>
            </a:endParaRPr>
          </a:p>
        </p:txBody>
      </p:sp>
      <p:sp>
        <p:nvSpPr>
          <p:cNvPr id="7" name="Footer Placeholder 3"/>
          <p:cNvSpPr>
            <a:spLocks noGrp="1"/>
          </p:cNvSpPr>
          <p:nvPr>
            <p:ph type="ftr" sz="quarter" idx="12"/>
          </p:nvPr>
        </p:nvSpPr>
        <p:spPr>
          <a:xfrm>
            <a:off x="2987824" y="6245225"/>
            <a:ext cx="3744416" cy="476250"/>
          </a:xfrm>
        </p:spPr>
        <p:txBody>
          <a:bodyPr/>
          <a:lstStyle/>
          <a:p>
            <a:endParaRPr lang="el-GR" dirty="0">
              <a:solidFill>
                <a:schemeClr val="bg1">
                  <a:lumMod val="50000"/>
                </a:schemeClr>
              </a:solidFill>
            </a:endParaRPr>
          </a:p>
        </p:txBody>
      </p:sp>
    </p:spTree>
    <p:extLst>
      <p:ext uri="{BB962C8B-B14F-4D97-AF65-F5344CB8AC3E}">
        <p14:creationId xmlns:p14="http://schemas.microsoft.com/office/powerpoint/2010/main" val="2172691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1575"/>
                            </p:stCondLst>
                            <p:childTnLst>
                              <p:par>
                                <p:cTn id="8" presetID="10" presetClass="entr" presetSubtype="0" fill="hold" grpId="0" nodeType="afterEffect">
                                  <p:stCondLst>
                                    <p:cond delay="0"/>
                                  </p:stCondLst>
                                  <p:childTnLst>
                                    <p:set>
                                      <p:cBhvr>
                                        <p:cTn id="9" dur="1" fill="hold">
                                          <p:stCondLst>
                                            <p:cond delay="0"/>
                                          </p:stCondLst>
                                        </p:cTn>
                                        <p:tgtEl>
                                          <p:spTgt spid="11269">
                                            <p:txEl>
                                              <p:pRg st="0" end="0"/>
                                            </p:txEl>
                                          </p:spTgt>
                                        </p:tgtEl>
                                        <p:attrNameLst>
                                          <p:attrName>style.visibility</p:attrName>
                                        </p:attrNameLst>
                                      </p:cBhvr>
                                      <p:to>
                                        <p:strVal val="visible"/>
                                      </p:to>
                                    </p:set>
                                    <p:animEffect transition="in" filter="fade">
                                      <p:cBhvr>
                                        <p:cTn id="10" dur="1000"/>
                                        <p:tgtEl>
                                          <p:spTgt spid="1126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269">
                                            <p:txEl>
                                              <p:pRg st="2" end="2"/>
                                            </p:txEl>
                                          </p:spTgt>
                                        </p:tgtEl>
                                        <p:attrNameLst>
                                          <p:attrName>style.visibility</p:attrName>
                                        </p:attrNameLst>
                                      </p:cBhvr>
                                      <p:to>
                                        <p:strVal val="visible"/>
                                      </p:to>
                                    </p:set>
                                    <p:animEffect transition="in" filter="fade">
                                      <p:cBhvr>
                                        <p:cTn id="18" dur="1000"/>
                                        <p:tgtEl>
                                          <p:spTgt spid="1126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69">
                                            <p:txEl>
                                              <p:pRg st="4" end="4"/>
                                            </p:txEl>
                                          </p:spTgt>
                                        </p:tgtEl>
                                        <p:attrNameLst>
                                          <p:attrName>style.visibility</p:attrName>
                                        </p:attrNameLst>
                                      </p:cBhvr>
                                      <p:to>
                                        <p:strVal val="visible"/>
                                      </p:to>
                                    </p:set>
                                    <p:animEffect transition="in" filter="fade">
                                      <p:cBhvr>
                                        <p:cTn id="23" dur="1000"/>
                                        <p:tgtEl>
                                          <p:spTgt spid="1126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269">
                                            <p:txEl>
                                              <p:pRg st="5" end="5"/>
                                            </p:txEl>
                                          </p:spTgt>
                                        </p:tgtEl>
                                        <p:attrNameLst>
                                          <p:attrName>style.visibility</p:attrName>
                                        </p:attrNameLst>
                                      </p:cBhvr>
                                      <p:to>
                                        <p:strVal val="visible"/>
                                      </p:to>
                                    </p:set>
                                    <p:animEffect transition="in" filter="fade">
                                      <p:cBhvr>
                                        <p:cTn id="28" dur="1000"/>
                                        <p:tgtEl>
                                          <p:spTgt spid="11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457200" y="228600"/>
            <a:ext cx="8229600" cy="1143000"/>
          </a:xfrm>
        </p:spPr>
        <p:txBody>
          <a:bodyPr/>
          <a:lstStyle/>
          <a:p>
            <a:pPr algn="ctr" eaLnBrk="1" fontAlgn="auto" hangingPunct="1">
              <a:spcAft>
                <a:spcPts val="0"/>
              </a:spcAft>
              <a:defRPr/>
            </a:pPr>
            <a:r>
              <a:rPr lang="el-GR" altLang="en-US" sz="3600" dirty="0">
                <a:solidFill>
                  <a:srgbClr val="000000"/>
                </a:solidFill>
              </a:rPr>
              <a:t>Η διαδικασία ψηφοφορίας θα ξεκινήσει</a:t>
            </a:r>
            <a:br>
              <a:rPr lang="en-US" dirty="0">
                <a:solidFill>
                  <a:schemeClr val="tx1"/>
                </a:solidFill>
                <a:latin typeface="+mj-ea"/>
                <a:cs typeface="+mj-ea"/>
              </a:rPr>
            </a:br>
            <a:r>
              <a:rPr lang="el-GR" altLang="en-US" sz="3600" dirty="0">
                <a:solidFill>
                  <a:srgbClr val="000000"/>
                </a:solidFill>
              </a:rPr>
              <a:t> </a:t>
            </a:r>
            <a:r>
              <a:rPr lang="el-GR" altLang="en-US" sz="3600" b="1" u="sng" dirty="0">
                <a:solidFill>
                  <a:srgbClr val="000000"/>
                </a:solidFill>
              </a:rPr>
              <a:t>στις 7.00 π.μ. ακριβώς</a:t>
            </a:r>
            <a:endParaRPr lang="en-US" altLang="en-US" sz="3600" b="1" u="sng">
              <a:solidFill>
                <a:srgbClr val="000000"/>
              </a:solidFill>
            </a:endParaRPr>
          </a:p>
        </p:txBody>
      </p:sp>
      <p:sp>
        <p:nvSpPr>
          <p:cNvPr id="19459" name="Rectangle 3"/>
          <p:cNvSpPr>
            <a:spLocks noGrp="1" noChangeArrowheads="1"/>
          </p:cNvSpPr>
          <p:nvPr>
            <p:ph idx="1"/>
          </p:nvPr>
        </p:nvSpPr>
        <p:spPr>
          <a:xfrm>
            <a:off x="457200" y="1905000"/>
            <a:ext cx="8229600" cy="4102100"/>
          </a:xfrm>
        </p:spPr>
        <p:txBody>
          <a:bodyPr/>
          <a:lstStyle/>
          <a:p>
            <a:pPr marL="90170" indent="-90170" eaLnBrk="1" hangingPunct="1"/>
            <a:r>
              <a:rPr lang="el-GR" altLang="en-US" sz="2400" b="1" dirty="0">
                <a:solidFill>
                  <a:srgbClr val="000000"/>
                </a:solidFill>
              </a:rPr>
              <a:t>Είτε έχουν προσέλθει εξουσιοδοτημένοι αντιπρόσωποι υποψηφίων είτε όχι</a:t>
            </a:r>
          </a:p>
          <a:p>
            <a:pPr marL="90170" indent="-90170" eaLnBrk="1" hangingPunct="1"/>
            <a:endParaRPr lang="el-GR" altLang="en-US" sz="2400" b="1" dirty="0">
              <a:solidFill>
                <a:srgbClr val="000000"/>
              </a:solidFill>
            </a:endParaRPr>
          </a:p>
          <a:p>
            <a:pPr marL="90170" indent="-90170" eaLnBrk="1" hangingPunct="1">
              <a:buFont typeface="Wingdings" panose="05000000000000000000" pitchFamily="2" charset="2"/>
              <a:buNone/>
            </a:pPr>
            <a:endParaRPr lang="el-GR" altLang="en-US" sz="2400" b="1" dirty="0">
              <a:solidFill>
                <a:srgbClr val="000000"/>
              </a:solidFill>
            </a:endParaRPr>
          </a:p>
          <a:p>
            <a:pPr marL="90170" indent="-90170" eaLnBrk="1" hangingPunct="1"/>
            <a:r>
              <a:rPr lang="el-GR" altLang="en-US" sz="2400" b="1" dirty="0">
                <a:solidFill>
                  <a:srgbClr val="000000"/>
                </a:solidFill>
              </a:rPr>
              <a:t>Επικοινωνία / επιβεβαίωση έναρξης διαδικασίας με Β. Έφορο</a:t>
            </a:r>
          </a:p>
          <a:p>
            <a:pPr marL="90170" indent="-90170" eaLnBrk="1" hangingPunct="1">
              <a:buFont typeface="Wingdings" panose="05000000000000000000" pitchFamily="2" charset="2"/>
              <a:buNone/>
            </a:pPr>
            <a:endParaRPr lang="en-US" altLang="en-US"/>
          </a:p>
        </p:txBody>
      </p:sp>
      <p:pic>
        <p:nvPicPr>
          <p:cNvPr id="19460" name="Picture 4" descr="C:\Users\user\AppData\Local\Microsoft\Windows\Temporary Internet Files\Content.IE5\5FHATWAV\7o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4495800"/>
            <a:ext cx="29210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762000"/>
            <a:ext cx="8229600" cy="5245100"/>
          </a:xfrm>
        </p:spPr>
        <p:txBody>
          <a:bodyPr/>
          <a:lstStyle/>
          <a:p>
            <a:pPr marL="90170" indent="-90170" eaLnBrk="1" hangingPunct="1"/>
            <a:r>
              <a:rPr lang="el-GR" altLang="en-US" sz="2800" dirty="0">
                <a:solidFill>
                  <a:schemeClr val="tx1"/>
                </a:solidFill>
              </a:rPr>
              <a:t>Ο ψηφοφόρος προσέρχεται και παρουσιάζει το εκλογικό του βιβλιάριο ή την ταυτότητά του</a:t>
            </a:r>
            <a:endParaRPr lang="en-US" altLang="en-US" sz="2800" dirty="0">
              <a:solidFill>
                <a:schemeClr val="tx1"/>
              </a:solidFill>
            </a:endParaRPr>
          </a:p>
          <a:p>
            <a:pPr marL="90170" indent="-90170" algn="just" eaLnBrk="1" hangingPunct="1">
              <a:buFont typeface="Arial" panose="020B0604020202020204" pitchFamily="34" charset="0"/>
              <a:buNone/>
            </a:pPr>
            <a:r>
              <a:rPr lang="en-US" altLang="en-US" sz="2800" dirty="0">
                <a:solidFill>
                  <a:schemeClr val="tx1"/>
                </a:solidFill>
              </a:rPr>
              <a:t>	</a:t>
            </a:r>
            <a:endParaRPr lang="el-GR" altLang="en-US" sz="2800" dirty="0">
              <a:solidFill>
                <a:schemeClr val="tx1"/>
              </a:solidFill>
            </a:endParaRPr>
          </a:p>
          <a:p>
            <a:pPr marL="90170" indent="-90170" eaLnBrk="1" hangingPunct="1"/>
            <a:r>
              <a:rPr lang="el-GR" altLang="en-US" sz="2800" dirty="0">
                <a:solidFill>
                  <a:schemeClr val="tx1"/>
                </a:solidFill>
              </a:rPr>
              <a:t>Ο βοηθός, υπεύθυνος για τον εκλογικό κατάλογο, εντοπίζει τον εκλογέα στον κατάλογο (κατά αύξοντα αριθμό ταυτότητας) και εκφωνεί</a:t>
            </a:r>
            <a:r>
              <a:rPr lang="el-GR" altLang="en-US" sz="2800" b="1" u="sng" dirty="0">
                <a:solidFill>
                  <a:schemeClr val="tx1"/>
                </a:solidFill>
              </a:rPr>
              <a:t> τον αριθμό του εκλογικού βιβλιαρίου και το όνομα του εκλογέα</a:t>
            </a:r>
            <a:endParaRPr lang="en-US" altLang="en-US" sz="2800" b="1" u="sng" dirty="0">
              <a:solidFill>
                <a:schemeClr val="tx1"/>
              </a:solidFill>
            </a:endParaRPr>
          </a:p>
        </p:txBody>
      </p:sp>
      <p:pic>
        <p:nvPicPr>
          <p:cNvPr id="20483" name="Picture 9" descr="C:\Users\user\AppData\Local\Microsoft\Windows\Temporary Internet Files\Content.IE5\5FHATWAV\Din-nou-despre-legile-de-votare--b--Opinii---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263" y="4038600"/>
            <a:ext cx="21939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2900" y="593725"/>
            <a:ext cx="2400300" cy="2286000"/>
          </a:xfrm>
        </p:spPr>
        <p:txBody>
          <a:bodyPr>
            <a:noAutofit/>
          </a:bodyPr>
          <a:lstStyle/>
          <a:p>
            <a:pPr eaLnBrk="1" hangingPunct="1">
              <a:defRPr/>
            </a:pPr>
            <a:r>
              <a:rPr lang="el-GR" dirty="0">
                <a:solidFill>
                  <a:schemeClr val="bg2"/>
                </a:solidFill>
              </a:rPr>
              <a:t>Εντοπισμός με </a:t>
            </a:r>
            <a:r>
              <a:rPr lang="el-GR" dirty="0" err="1">
                <a:solidFill>
                  <a:schemeClr val="bg2"/>
                </a:solidFill>
              </a:rPr>
              <a:t>αρ</a:t>
            </a:r>
            <a:r>
              <a:rPr lang="el-GR" dirty="0">
                <a:solidFill>
                  <a:schemeClr val="bg2"/>
                </a:solidFill>
              </a:rPr>
              <a:t>. ταυτότητας (κατά αύξοντα αριθμό)</a:t>
            </a:r>
            <a:endParaRPr lang="en-GB" dirty="0">
              <a:solidFill>
                <a:schemeClr val="bg2"/>
              </a:solidFill>
            </a:endParaRPr>
          </a:p>
        </p:txBody>
      </p:sp>
      <p:pic>
        <p:nvPicPr>
          <p:cNvPr id="21507"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0" y="-200026"/>
            <a:ext cx="6096000" cy="7058025"/>
          </a:xfrm>
        </p:spPr>
      </p:pic>
      <p:sp>
        <p:nvSpPr>
          <p:cNvPr id="6" name="Text Placeholder 5"/>
          <p:cNvSpPr>
            <a:spLocks noGrp="1"/>
          </p:cNvSpPr>
          <p:nvPr>
            <p:ph type="body" sz="half" idx="2"/>
          </p:nvPr>
        </p:nvSpPr>
        <p:spPr>
          <a:xfrm>
            <a:off x="342900" y="2925763"/>
            <a:ext cx="2400300" cy="3379787"/>
          </a:xfrm>
        </p:spPr>
        <p:txBody>
          <a:bodyPr>
            <a:normAutofit fontScale="92500" lnSpcReduction="20000"/>
          </a:bodyPr>
          <a:lstStyle/>
          <a:p>
            <a:pPr eaLnBrk="1" hangingPunct="1">
              <a:defRPr/>
            </a:pPr>
            <a:endParaRPr lang="el-GR" sz="3600" dirty="0">
              <a:solidFill>
                <a:srgbClr val="00B050"/>
              </a:solidFill>
            </a:endParaRPr>
          </a:p>
          <a:p>
            <a:pPr eaLnBrk="1" hangingPunct="1">
              <a:defRPr/>
            </a:pPr>
            <a:r>
              <a:rPr lang="el-GR" sz="3600" dirty="0">
                <a:solidFill>
                  <a:srgbClr val="000000"/>
                </a:solidFill>
              </a:rPr>
              <a:t>Εκφώνηση αριθμού εκλογικού βιβλιαρίου και ονόματος του εκλογέα</a:t>
            </a:r>
            <a:endParaRPr lang="en-GB" sz="3600" dirty="0">
              <a:solidFill>
                <a:srgbClr val="000000"/>
              </a:solidFill>
            </a:endParaRPr>
          </a:p>
        </p:txBody>
      </p:sp>
      <p:cxnSp>
        <p:nvCxnSpPr>
          <p:cNvPr id="3" name="Straight Arrow Connector 2"/>
          <p:cNvCxnSpPr/>
          <p:nvPr/>
        </p:nvCxnSpPr>
        <p:spPr>
          <a:xfrm>
            <a:off x="1981200" y="2667000"/>
            <a:ext cx="1828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2362200" y="2667000"/>
            <a:ext cx="1752600" cy="990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4059504" y="2578032"/>
              <a:ext cx="1638000" cy="65520"/>
            </p14:xfrm>
          </p:contentPart>
        </mc:Choice>
        <mc:Fallback xmlns="">
          <p:pic>
            <p:nvPicPr>
              <p:cNvPr id="12" name="Ink 11"/>
              <p:cNvPicPr/>
              <p:nvPr/>
            </p:nvPicPr>
            <p:blipFill>
              <a:blip r:embed="rId5"/>
              <a:stretch>
                <a:fillRect/>
              </a:stretch>
            </p:blipFill>
            <p:spPr>
              <a:xfrm>
                <a:off x="4017744" y="2493792"/>
                <a:ext cx="1721520" cy="2340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457200" y="76200"/>
            <a:ext cx="8229600" cy="1341438"/>
          </a:xfrm>
        </p:spPr>
        <p:txBody>
          <a:bodyPr/>
          <a:lstStyle/>
          <a:p>
            <a:pPr eaLnBrk="1" fontAlgn="auto" hangingPunct="1">
              <a:spcAft>
                <a:spcPts val="0"/>
              </a:spcAft>
              <a:defRPr/>
            </a:pPr>
            <a:r>
              <a:rPr lang="el-GR" altLang="en-US" sz="3200" b="1" u="sng" dirty="0">
                <a:solidFill>
                  <a:schemeClr val="tx1"/>
                </a:solidFill>
              </a:rPr>
              <a:t>Δεν επιτρέπεται σε κανένα να ψηφίσει εκτός αν</a:t>
            </a:r>
            <a:r>
              <a:rPr lang="en-US" altLang="en-US" sz="3200" b="1" u="sng" dirty="0">
                <a:solidFill>
                  <a:schemeClr val="tx1"/>
                </a:solidFill>
              </a:rPr>
              <a:t>:</a:t>
            </a:r>
          </a:p>
        </p:txBody>
      </p:sp>
      <p:sp>
        <p:nvSpPr>
          <p:cNvPr id="22530" name="Rectangle 3"/>
          <p:cNvSpPr>
            <a:spLocks noGrp="1" noChangeArrowheads="1"/>
          </p:cNvSpPr>
          <p:nvPr>
            <p:ph idx="1"/>
          </p:nvPr>
        </p:nvSpPr>
        <p:spPr>
          <a:xfrm>
            <a:off x="457200" y="1219200"/>
            <a:ext cx="8229600" cy="5181600"/>
          </a:xfrm>
        </p:spPr>
        <p:txBody>
          <a:bodyPr rtlCol="0">
            <a:normAutofit/>
          </a:bodyPr>
          <a:lstStyle/>
          <a:p>
            <a:pPr marL="91440" indent="-91440" eaLnBrk="1" fontAlgn="auto" hangingPunct="1">
              <a:lnSpc>
                <a:spcPct val="80000"/>
              </a:lnSpc>
              <a:defRPr/>
            </a:pPr>
            <a:endParaRPr lang="el-GR" altLang="en-US" sz="2400" dirty="0">
              <a:solidFill>
                <a:schemeClr val="tx1">
                  <a:lumMod val="75000"/>
                  <a:lumOff val="25000"/>
                </a:schemeClr>
              </a:solidFill>
            </a:endParaRPr>
          </a:p>
          <a:p>
            <a:pPr marL="91440" indent="-91440" eaLnBrk="1" fontAlgn="auto" hangingPunct="1">
              <a:lnSpc>
                <a:spcPct val="80000"/>
              </a:lnSpc>
              <a:defRPr/>
            </a:pPr>
            <a:endParaRPr lang="el-GR" altLang="en-US" sz="2400" dirty="0">
              <a:solidFill>
                <a:schemeClr val="tx1">
                  <a:lumMod val="75000"/>
                  <a:lumOff val="25000"/>
                </a:schemeClr>
              </a:solidFill>
            </a:endParaRPr>
          </a:p>
          <a:p>
            <a:pPr marL="90170" indent="-90170" eaLnBrk="1" fontAlgn="auto" hangingPunct="1">
              <a:lnSpc>
                <a:spcPct val="80000"/>
              </a:lnSpc>
              <a:buFont typeface="Wingdings" panose="05000000000000000000" pitchFamily="2" charset="2"/>
              <a:buChar char="Ø"/>
              <a:defRPr/>
            </a:pPr>
            <a:r>
              <a:rPr lang="el-GR" altLang="en-US" sz="2400" dirty="0">
                <a:solidFill>
                  <a:schemeClr val="tx1">
                    <a:lumMod val="75000"/>
                    <a:lumOff val="25000"/>
                  </a:schemeClr>
                </a:solidFill>
              </a:rPr>
              <a:t> </a:t>
            </a:r>
            <a:r>
              <a:rPr lang="el-GR" altLang="en-US" sz="2800" dirty="0">
                <a:solidFill>
                  <a:schemeClr val="tx1"/>
                </a:solidFill>
              </a:rPr>
              <a:t>Προσκομίσει το </a:t>
            </a:r>
            <a:r>
              <a:rPr lang="el-GR" altLang="en-US" sz="2800" b="1" dirty="0">
                <a:solidFill>
                  <a:schemeClr val="tx1"/>
                </a:solidFill>
              </a:rPr>
              <a:t>εκλογικό του βιβλιάριο </a:t>
            </a:r>
            <a:r>
              <a:rPr lang="el-GR" altLang="en-US" sz="2800" dirty="0">
                <a:solidFill>
                  <a:schemeClr val="tx1"/>
                </a:solidFill>
              </a:rPr>
              <a:t>ή την </a:t>
            </a:r>
            <a:r>
              <a:rPr lang="el-GR" altLang="en-US" sz="2800" b="1" dirty="0">
                <a:solidFill>
                  <a:schemeClr val="tx1"/>
                </a:solidFill>
              </a:rPr>
              <a:t>ταυτότητα</a:t>
            </a:r>
            <a:r>
              <a:rPr lang="el-GR" altLang="en-US" sz="2800" dirty="0">
                <a:solidFill>
                  <a:schemeClr val="tx1"/>
                </a:solidFill>
              </a:rPr>
              <a:t> και  αναγνωριστεί ότι πρόκειται για το πρόσωπο που αναφέρεται στο  προσκομισθέν έγγραφο</a:t>
            </a:r>
          </a:p>
          <a:p>
            <a:pPr marL="90170" indent="-90170" eaLnBrk="1" fontAlgn="auto" hangingPunct="1">
              <a:lnSpc>
                <a:spcPct val="80000"/>
              </a:lnSpc>
              <a:buFont typeface="Wingdings" panose="05000000000000000000" pitchFamily="2" charset="2"/>
              <a:buChar char="Ø"/>
              <a:defRPr/>
            </a:pPr>
            <a:endParaRPr lang="el-GR" altLang="en-US" sz="2800" dirty="0">
              <a:solidFill>
                <a:srgbClr val="000000"/>
              </a:solidFill>
            </a:endParaRPr>
          </a:p>
          <a:p>
            <a:pPr marL="90170" indent="-90170" eaLnBrk="1" fontAlgn="auto" hangingPunct="1">
              <a:lnSpc>
                <a:spcPct val="80000"/>
              </a:lnSpc>
              <a:buFont typeface="Wingdings" panose="05000000000000000000" pitchFamily="2" charset="2"/>
              <a:buChar char="Ø"/>
              <a:defRPr/>
            </a:pPr>
            <a:r>
              <a:rPr lang="el-GR" altLang="en-US" sz="2800" dirty="0">
                <a:solidFill>
                  <a:srgbClr val="000000"/>
                </a:solidFill>
              </a:rPr>
              <a:t> </a:t>
            </a:r>
            <a:r>
              <a:rPr lang="el-GR" altLang="en-US" sz="2800" dirty="0">
                <a:solidFill>
                  <a:schemeClr val="tx1"/>
                </a:solidFill>
              </a:rPr>
              <a:t>Επιβεβαιωθεί ότι είναι </a:t>
            </a:r>
            <a:r>
              <a:rPr lang="el-GR" altLang="en-US" sz="2800" b="1" u="sng" dirty="0">
                <a:solidFill>
                  <a:schemeClr val="tx1"/>
                </a:solidFill>
              </a:rPr>
              <a:t>εγγεγραμμένος στον εκλογικό κατάλογο του οικείου εκλογικού κέντρου</a:t>
            </a:r>
          </a:p>
          <a:p>
            <a:pPr marL="90170" indent="-90170" eaLnBrk="1" fontAlgn="auto" hangingPunct="1">
              <a:lnSpc>
                <a:spcPct val="80000"/>
              </a:lnSpc>
              <a:buFont typeface="Wingdings" panose="05000000000000000000" pitchFamily="2" charset="2"/>
              <a:buChar char="Ø"/>
              <a:defRPr/>
            </a:pPr>
            <a:r>
              <a:rPr lang="el-GR" altLang="en-US" sz="2800" dirty="0">
                <a:solidFill>
                  <a:srgbClr val="000000"/>
                </a:solidFill>
              </a:rPr>
              <a:t> </a:t>
            </a:r>
            <a:r>
              <a:rPr lang="el-GR" altLang="en-US" sz="2800" dirty="0">
                <a:solidFill>
                  <a:schemeClr val="tx1"/>
                </a:solidFill>
              </a:rPr>
              <a:t>Επιβεβαιωθεί ότι δεν έχει ψηφίσει προηγουμένως στο ίδιο εκλογικό κέντρο</a:t>
            </a:r>
          </a:p>
          <a:p>
            <a:pPr marL="91440" indent="-91440" eaLnBrk="1" fontAlgn="auto" hangingPunct="1">
              <a:lnSpc>
                <a:spcPct val="80000"/>
              </a:lnSpc>
              <a:buFont typeface="Wingdings 3" panose="05040102010807070707" pitchFamily="18" charset="2"/>
              <a:buNone/>
              <a:defRPr/>
            </a:pPr>
            <a:r>
              <a:rPr lang="el-GR" altLang="en-US" sz="2400" dirty="0">
                <a:solidFill>
                  <a:schemeClr val="tx1">
                    <a:lumMod val="75000"/>
                    <a:lumOff val="25000"/>
                  </a:schemeClr>
                </a:solidFill>
              </a:rPr>
              <a:t>   </a:t>
            </a:r>
            <a:endParaRPr lang="el-GR" altLang="en-US" sz="1800" dirty="0">
              <a:solidFill>
                <a:schemeClr val="tx1">
                  <a:lumMod val="75000"/>
                  <a:lumOff val="25000"/>
                </a:schemeClr>
              </a:solidFill>
            </a:endParaRPr>
          </a:p>
        </p:txBody>
      </p:sp>
      <p:pic>
        <p:nvPicPr>
          <p:cNvPr id="22532" name="Picture 4" descr="C:\Users\user\AppData\Local\Microsoft\Windows\Temporary Internet Files\Content.IE5\BFQL0QA1\id-cards-658x3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334000"/>
            <a:ext cx="2008188" cy="88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533400" y="270082"/>
            <a:ext cx="8229600" cy="5660818"/>
          </a:xfrm>
        </p:spPr>
        <p:txBody>
          <a:bodyPr/>
          <a:lstStyle/>
          <a:p>
            <a:pPr marL="107950" indent="0" eaLnBrk="1" hangingPunct="1">
              <a:lnSpc>
                <a:spcPct val="80000"/>
              </a:lnSpc>
              <a:buFont typeface="Wingdings 3" panose="05040102010807070707" pitchFamily="18" charset="2"/>
              <a:buNone/>
            </a:pPr>
            <a:endParaRPr lang="el-GR" altLang="en-US" sz="2800"/>
          </a:p>
          <a:p>
            <a:pPr marL="107950" indent="0" eaLnBrk="1" hangingPunct="1">
              <a:lnSpc>
                <a:spcPct val="80000"/>
              </a:lnSpc>
            </a:pPr>
            <a:r>
              <a:rPr lang="el-GR" altLang="en-US" sz="2800" b="1" u="sng" dirty="0"/>
              <a:t>ΠΡΟΣΟΧΗ</a:t>
            </a:r>
            <a:r>
              <a:rPr lang="en-US" altLang="en-US" sz="2800" b="1" u="sng" dirty="0"/>
              <a:t>:</a:t>
            </a:r>
            <a:endParaRPr lang="el-GR" altLang="en-US" sz="2800" b="1" u="sng" dirty="0"/>
          </a:p>
          <a:p>
            <a:pPr marL="107950" indent="0" eaLnBrk="1" hangingPunct="1">
              <a:lnSpc>
                <a:spcPct val="80000"/>
              </a:lnSpc>
              <a:buNone/>
            </a:pPr>
            <a:r>
              <a:rPr lang="el-GR" altLang="en-US" sz="3200" b="1" u="sng" dirty="0"/>
              <a:t>Να υπογραμμίζεται ή και να σημειώνεται στον εκλογικό κατάλογο με μικρή οριζόντια γραμμή δίπλα από το όνομα κάθε εκλογέα που ασκεί το εκλογικό του δικαίωμα, και να γίνεται συνεχής έλεγχος / επαλήθευση του αριθμού των </a:t>
            </a:r>
            <a:r>
              <a:rPr lang="el-GR" altLang="en-US" sz="3200" b="1" u="sng" dirty="0" err="1"/>
              <a:t>ψηφισάντων</a:t>
            </a:r>
            <a:r>
              <a:rPr lang="el-GR" altLang="en-US" sz="3200" b="1" u="sng" dirty="0"/>
              <a:t> σε σχέση και με τον αριθμό των ψηφοδελτίων </a:t>
            </a:r>
            <a:endParaRPr lang="en-US" altLang="en-US" sz="3200" b="1" u="sng"/>
          </a:p>
          <a:p>
            <a:pPr marL="107950" indent="0" eaLnBrk="1" hangingPunct="1">
              <a:lnSpc>
                <a:spcPct val="80000"/>
              </a:lnSpc>
            </a:pPr>
            <a:endParaRPr lang="el-GR" altLang="en-US" sz="3200" dirty="0"/>
          </a:p>
          <a:p>
            <a:pPr marL="107950" indent="0" eaLnBrk="1" hangingPunct="1"/>
            <a:endParaRPr lang="en-US" altLang="en-US"/>
          </a:p>
        </p:txBody>
      </p:sp>
      <p:pic>
        <p:nvPicPr>
          <p:cNvPr id="23555" name="Picture 3" descr="C:\Users\user\AppData\Local\Microsoft\Windows\Temporary Internet Files\Content.IE5\HI600T3J\magnifying-glass-10140-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386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228600"/>
            <a:ext cx="8229600" cy="5778500"/>
          </a:xfrm>
        </p:spPr>
        <p:txBody>
          <a:bodyPr/>
          <a:lstStyle/>
          <a:p>
            <a:pPr marL="90170" indent="-90170" eaLnBrk="1" hangingPunct="1">
              <a:lnSpc>
                <a:spcPct val="80000"/>
              </a:lnSpc>
            </a:pPr>
            <a:r>
              <a:rPr lang="el-GR" altLang="en-US" sz="2400" dirty="0">
                <a:solidFill>
                  <a:srgbClr val="000000"/>
                </a:solidFill>
              </a:rPr>
              <a:t>Αφού γίνει αναγνώριση της ταυτότητας του εκλογέα να </a:t>
            </a:r>
            <a:r>
              <a:rPr lang="el-GR" altLang="en-US" sz="2400" b="1" u="sng" dirty="0">
                <a:solidFill>
                  <a:srgbClr val="000000"/>
                </a:solidFill>
              </a:rPr>
              <a:t>υπογράψει στο χώρο δίπλα από το όνομα του,</a:t>
            </a:r>
            <a:r>
              <a:rPr lang="el-GR" altLang="en-US" sz="2400" dirty="0">
                <a:solidFill>
                  <a:srgbClr val="000000"/>
                </a:solidFill>
              </a:rPr>
              <a:t> να του δοθεί το ψηφοδέλτιο, </a:t>
            </a:r>
            <a:r>
              <a:rPr lang="el-GR" altLang="en-US" sz="2400" b="1" u="sng" dirty="0">
                <a:solidFill>
                  <a:srgbClr val="000000"/>
                </a:solidFill>
              </a:rPr>
              <a:t>κατάλληλα σφραγισμένο</a:t>
            </a:r>
          </a:p>
          <a:p>
            <a:pPr marL="90170" indent="-90170" eaLnBrk="1" hangingPunct="1">
              <a:lnSpc>
                <a:spcPct val="80000"/>
              </a:lnSpc>
              <a:buFont typeface="Wingdings 3" panose="05040102010807070707" pitchFamily="18" charset="2"/>
              <a:buNone/>
            </a:pPr>
            <a:endParaRPr lang="el-GR" altLang="en-US" sz="2400" b="1" u="sng" dirty="0">
              <a:solidFill>
                <a:srgbClr val="000000"/>
              </a:solidFill>
            </a:endParaRPr>
          </a:p>
          <a:p>
            <a:pPr marL="90170" indent="-90170" eaLnBrk="1" hangingPunct="1">
              <a:lnSpc>
                <a:spcPct val="80000"/>
              </a:lnSpc>
            </a:pPr>
            <a:r>
              <a:rPr lang="el-GR" altLang="en-US" sz="2400" dirty="0">
                <a:solidFill>
                  <a:srgbClr val="000000"/>
                </a:solidFill>
              </a:rPr>
              <a:t>Ο εκλογέας αφού πάρει το κατάλληλα σφραγισμένο ψηφοδέλτιο θα προχωρήσει αμέσως σε έναν από τους θαλάμους όπου μόνος του θα ψηφίσει μυστικά. Θα διπλώσει το ψηφοδέλτιο ώστε να μην φαίνεται το σημείο που ψήφισε και θα προχωρήσει να το ρίξει μόνος του στην κάλπη, αφού επιδειχθεί το εξωτερικό μέρος του ψηφοδελτίου για να διαπιστωθεί ότι είναι κατάλληλα σφραγισμένο. </a:t>
            </a:r>
          </a:p>
          <a:p>
            <a:pPr marL="90170" indent="-90170" eaLnBrk="1" hangingPunct="1">
              <a:lnSpc>
                <a:spcPct val="80000"/>
              </a:lnSpc>
            </a:pPr>
            <a:endParaRPr lang="el-GR" altLang="en-US" sz="2400" dirty="0">
              <a:solidFill>
                <a:srgbClr val="000000"/>
              </a:solidFill>
            </a:endParaRPr>
          </a:p>
          <a:p>
            <a:pPr marL="90170" indent="-90170" eaLnBrk="1" hangingPunct="1">
              <a:lnSpc>
                <a:spcPct val="80000"/>
              </a:lnSpc>
            </a:pPr>
            <a:r>
              <a:rPr lang="el-GR" altLang="en-US" sz="2400" dirty="0">
                <a:solidFill>
                  <a:srgbClr val="000000"/>
                </a:solidFill>
              </a:rPr>
              <a:t>Ακολούθως ο ψηφοφόρος αφού παραλάβει την ταυτότητα ή το εκλογικό του βιβλιάριο θα εγκαταλείψει ήσυχα το εκλογικό κέντρο</a:t>
            </a:r>
            <a:endParaRPr lang="en-US" altLang="en-US" sz="2400" dirty="0">
              <a:solidFill>
                <a:srgbClr val="000000"/>
              </a:solidFill>
            </a:endParaRPr>
          </a:p>
        </p:txBody>
      </p:sp>
      <p:pic>
        <p:nvPicPr>
          <p:cNvPr id="24579" name="Picture 4" descr="C:\Users\user\AppData\Local\Microsoft\Windows\Temporary Internet Files\Content.IE5\Q5XR6VZL\ballet-box-and-vo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410200"/>
            <a:ext cx="3352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52400"/>
            <a:ext cx="8229600" cy="5854700"/>
          </a:xfrm>
        </p:spPr>
        <p:txBody>
          <a:bodyPr rtlCol="0">
            <a:normAutofit fontScale="92500" lnSpcReduction="10000"/>
          </a:bodyPr>
          <a:lstStyle/>
          <a:p>
            <a:pPr marL="107950" indent="0" eaLnBrk="1" fontAlgn="auto" hangingPunct="1">
              <a:buFont typeface="Wingdings 3" panose="05040102010807070707" pitchFamily="18" charset="2"/>
              <a:buNone/>
              <a:defRPr/>
            </a:pPr>
            <a:r>
              <a:rPr lang="el-GR" altLang="en-US" b="1" u="sng" dirty="0">
                <a:solidFill>
                  <a:schemeClr val="tx1"/>
                </a:solidFill>
              </a:rPr>
              <a:t>Κατά τη διάρκεια της ψηφοφορίας</a:t>
            </a:r>
          </a:p>
          <a:p>
            <a:pPr marL="107950" indent="0" eaLnBrk="1" fontAlgn="auto" hangingPunct="1">
              <a:buFont typeface="Wingdings 3" panose="05040102010807070707" pitchFamily="18" charset="2"/>
              <a:buNone/>
              <a:defRPr/>
            </a:pPr>
            <a:endParaRPr lang="el-GR" altLang="en-US" dirty="0">
              <a:solidFill>
                <a:schemeClr val="tx1"/>
              </a:solidFill>
            </a:endParaRPr>
          </a:p>
          <a:p>
            <a:pPr marL="450850" indent="-342900" eaLnBrk="1" fontAlgn="auto" hangingPunct="1">
              <a:buFont typeface="Wingdings" panose="05000000000000000000" pitchFamily="2" charset="2"/>
              <a:buChar char="Ø"/>
              <a:defRPr/>
            </a:pPr>
            <a:r>
              <a:rPr lang="el-GR" altLang="en-US" dirty="0">
                <a:solidFill>
                  <a:schemeClr val="tx1"/>
                </a:solidFill>
              </a:rPr>
              <a:t>Υπενθυμίζεται η ανάγκη να γίνεται τακτικός έλεγχος στους θαλάμους για τις πέννες</a:t>
            </a:r>
          </a:p>
          <a:p>
            <a:pPr marL="107950" indent="0" eaLnBrk="1" fontAlgn="auto" hangingPunct="1">
              <a:buFont typeface="Wingdings 3" panose="05040102010807070707" pitchFamily="18" charset="2"/>
              <a:buNone/>
              <a:defRPr/>
            </a:pPr>
            <a:endParaRPr lang="el-GR" altLang="en-US" dirty="0">
              <a:solidFill>
                <a:schemeClr val="tx1"/>
              </a:solidFill>
            </a:endParaRPr>
          </a:p>
          <a:p>
            <a:pPr marL="450850" indent="-342900" eaLnBrk="1" fontAlgn="auto" hangingPunct="1">
              <a:buFont typeface="Wingdings" panose="05000000000000000000" pitchFamily="2" charset="2"/>
              <a:buChar char="Ø"/>
              <a:defRPr/>
            </a:pPr>
            <a:r>
              <a:rPr lang="el-GR" altLang="en-US" dirty="0">
                <a:solidFill>
                  <a:schemeClr val="tx1"/>
                </a:solidFill>
              </a:rPr>
              <a:t>Να δοθεί προσοχή και να ληφθούν μέτρα ώστε να μην ριχθεί οποιοδήποτε αντικείμενο / ουσία στην κάλπη</a:t>
            </a:r>
          </a:p>
          <a:p>
            <a:pPr marL="107950" indent="0" eaLnBrk="1" fontAlgn="auto" hangingPunct="1">
              <a:buFont typeface="Wingdings 3" panose="05040102010807070707" pitchFamily="18" charset="2"/>
              <a:buNone/>
              <a:defRPr/>
            </a:pPr>
            <a:endParaRPr lang="el-GR" altLang="en-US" dirty="0">
              <a:solidFill>
                <a:schemeClr val="tx1"/>
              </a:solidFill>
            </a:endParaRPr>
          </a:p>
          <a:p>
            <a:pPr marL="450850" indent="-342900" eaLnBrk="1" fontAlgn="auto" hangingPunct="1">
              <a:buFont typeface="Wingdings" panose="05000000000000000000" pitchFamily="2" charset="2"/>
              <a:buChar char="Ø"/>
              <a:defRPr/>
            </a:pPr>
            <a:r>
              <a:rPr lang="el-GR" altLang="en-US" dirty="0">
                <a:solidFill>
                  <a:schemeClr val="tx1"/>
                </a:solidFill>
              </a:rPr>
              <a:t>Απαγορεύεται αυστηρά το κάπνισμα μέσα στο εκλογικό κέντρο</a:t>
            </a:r>
          </a:p>
          <a:p>
            <a:pPr marL="107950" indent="0" eaLnBrk="1" fontAlgn="auto" hangingPunct="1">
              <a:buFont typeface="Wingdings 3" panose="05040102010807070707" pitchFamily="18" charset="2"/>
              <a:buNone/>
              <a:defRPr/>
            </a:pPr>
            <a:endParaRPr lang="el-GR" altLang="en-US" dirty="0">
              <a:solidFill>
                <a:schemeClr val="tx1"/>
              </a:solidFill>
            </a:endParaRPr>
          </a:p>
          <a:p>
            <a:pPr marL="450850" indent="-342900" eaLnBrk="1" fontAlgn="auto" hangingPunct="1">
              <a:buFont typeface="Wingdings" panose="05000000000000000000" pitchFamily="2" charset="2"/>
              <a:buChar char="Ø"/>
              <a:defRPr/>
            </a:pPr>
            <a:r>
              <a:rPr lang="el-GR" altLang="en-US" dirty="0">
                <a:solidFill>
                  <a:schemeClr val="tx1"/>
                </a:solidFill>
              </a:rPr>
              <a:t>Απαγορεύεται αυστηρά η χρήση κινητού τηλεφώνου μέσα στο εκλογικό κέντρο, με εξαίρεση τον </a:t>
            </a:r>
            <a:r>
              <a:rPr lang="el-GR" altLang="en-US" dirty="0" err="1">
                <a:solidFill>
                  <a:schemeClr val="tx1"/>
                </a:solidFill>
              </a:rPr>
              <a:t>προεδρεύοντα</a:t>
            </a:r>
            <a:r>
              <a:rPr lang="el-GR" altLang="en-US" dirty="0">
                <a:solidFill>
                  <a:schemeClr val="tx1"/>
                </a:solidFill>
              </a:rPr>
              <a:t> για σκοπούς επικοινωνίας με τον Β. Έφορο ή το Γραφείο του Εφόρου Εκλογής</a:t>
            </a:r>
          </a:p>
          <a:p>
            <a:pPr marL="107950" indent="0" eaLnBrk="1" fontAlgn="auto" hangingPunct="1">
              <a:buFont typeface="Wingdings 3" panose="05040102010807070707" pitchFamily="18" charset="2"/>
              <a:buNone/>
              <a:defRPr/>
            </a:pPr>
            <a:endParaRPr lang="el-GR" altLang="en-US" dirty="0">
              <a:solidFill>
                <a:schemeClr val="tx1"/>
              </a:solidFill>
            </a:endParaRPr>
          </a:p>
          <a:p>
            <a:pPr marL="450850" indent="-342900" eaLnBrk="1" fontAlgn="auto" hangingPunct="1">
              <a:buFont typeface="Wingdings" panose="05000000000000000000" pitchFamily="2" charset="2"/>
              <a:buChar char="Ø"/>
              <a:defRPr/>
            </a:pPr>
            <a:r>
              <a:rPr lang="el-GR" altLang="en-US" dirty="0">
                <a:solidFill>
                  <a:schemeClr val="tx1"/>
                </a:solidFill>
              </a:rPr>
              <a:t>Δεν θα πρέπει να γίνονται συζητήσεις πολιτικού περιεχομένου ή και που να αφορούν κόμματα / υποψηφίους που μετέχουν στην εκλογική διαδικασία</a:t>
            </a:r>
            <a:endParaRPr lang="en-US" altLang="en-US" dirty="0">
              <a:solidFill>
                <a:schemeClr val="tx1"/>
              </a:solidFill>
            </a:endParaRPr>
          </a:p>
          <a:p>
            <a:pPr marL="107950" indent="0" eaLnBrk="1" fontAlgn="auto" hangingPunct="1">
              <a:buFont typeface="Wingdings 3" panose="05040102010807070707" pitchFamily="18" charset="2"/>
              <a:buNone/>
              <a:defRPr/>
            </a:pPr>
            <a:endParaRPr lang="en-US" alt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57200" y="685800"/>
            <a:ext cx="8229600" cy="5321300"/>
          </a:xfrm>
        </p:spPr>
        <p:txBody>
          <a:bodyPr/>
          <a:lstStyle/>
          <a:p>
            <a:pPr marL="0" indent="0" eaLnBrk="1" hangingPunct="1">
              <a:buFont typeface="Calibri" panose="020F0502020204030204" pitchFamily="34" charset="0"/>
              <a:buNone/>
              <a:defRPr/>
            </a:pPr>
            <a:r>
              <a:rPr lang="el-GR" altLang="en-US" sz="3600" dirty="0"/>
              <a:t>Ο </a:t>
            </a:r>
            <a:r>
              <a:rPr lang="el-GR" altLang="en-US" sz="3600" dirty="0" err="1"/>
              <a:t>προεδρεύων</a:t>
            </a:r>
            <a:r>
              <a:rPr lang="el-GR" altLang="en-US" sz="3600" dirty="0"/>
              <a:t> μπορεί να εξηγήσει σε οποιονδήποτε εκλογέα τον τρόπο ψηφοφορίας, εφόσον του ζητηθεί, στην παρουσία των αντιπροσώπων υποψηφίων, αποφεύγοντας κάθε ενέργεια η οποία μπορεί να εκληφθεί ως συμβουλή ή καθοδήγηση υπέρ οποιουδήποτε υποψηφίου</a:t>
            </a:r>
          </a:p>
          <a:p>
            <a:pPr marL="90170" indent="-90170" eaLnBrk="1" hangingPunct="1">
              <a:buFont typeface="Wingdings 3" panose="05040102010807070707" pitchFamily="18" charset="2"/>
              <a:buNone/>
              <a:defRPr/>
            </a:pPr>
            <a:endParaRPr lang="el-GR" altLang="en-US" sz="2400" dirty="0"/>
          </a:p>
        </p:txBody>
      </p:sp>
      <p:pic>
        <p:nvPicPr>
          <p:cNvPr id="26627" name="Picture 5" descr="C:\Users\user\AppData\Local\Microsoft\Windows\Temporary Internet Files\Content.IE5\Q5XR6VZL\vote-yes-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4800600"/>
            <a:ext cx="3225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fontAlgn="auto" hangingPunct="1">
              <a:spcAft>
                <a:spcPts val="0"/>
              </a:spcAft>
              <a:defRPr/>
            </a:pPr>
            <a:r>
              <a:rPr lang="el-GR" altLang="en-US" dirty="0">
                <a:solidFill>
                  <a:srgbClr val="000000"/>
                </a:solidFill>
              </a:rPr>
              <a:t>Ενημερωτική ημερίδα </a:t>
            </a:r>
            <a:endParaRPr lang="en-US" altLang="en-US">
              <a:solidFill>
                <a:srgbClr val="000000"/>
              </a:solidFill>
            </a:endParaRPr>
          </a:p>
        </p:txBody>
      </p:sp>
      <p:sp>
        <p:nvSpPr>
          <p:cNvPr id="11267" name="Rectangle 3"/>
          <p:cNvSpPr>
            <a:spLocks noGrp="1" noChangeArrowheads="1"/>
          </p:cNvSpPr>
          <p:nvPr>
            <p:ph idx="1"/>
          </p:nvPr>
        </p:nvSpPr>
        <p:spPr/>
        <p:txBody>
          <a:bodyPr/>
          <a:lstStyle/>
          <a:p>
            <a:pPr marL="107950" indent="0" eaLnBrk="1" hangingPunct="1">
              <a:buFont typeface="Wingdings 3" panose="05040102010807070707" pitchFamily="18" charset="2"/>
              <a:buNone/>
            </a:pPr>
            <a:r>
              <a:rPr lang="el-GR" altLang="en-US" sz="2400" dirty="0" err="1">
                <a:solidFill>
                  <a:srgbClr val="000000"/>
                </a:solidFill>
              </a:rPr>
              <a:t>Προεδρευόντων</a:t>
            </a:r>
            <a:r>
              <a:rPr lang="el-GR" altLang="en-US" sz="2400" dirty="0">
                <a:solidFill>
                  <a:srgbClr val="000000"/>
                </a:solidFill>
              </a:rPr>
              <a:t> και βοηθών υπαλλήλων που θα στελεχώσουν εκλογικά κέντρα στην εκλογική περιφέρεια Λάρνακας</a:t>
            </a:r>
          </a:p>
          <a:p>
            <a:pPr marL="107950" indent="0" eaLnBrk="1" hangingPunct="1">
              <a:buFont typeface="Wingdings 3" panose="05040102010807070707" pitchFamily="18" charset="2"/>
              <a:buNone/>
            </a:pPr>
            <a:endParaRPr lang="el-GR" altLang="en-US" sz="2400" dirty="0">
              <a:solidFill>
                <a:srgbClr val="000000"/>
              </a:solidFill>
            </a:endParaRPr>
          </a:p>
          <a:p>
            <a:pPr marL="107950" indent="0" eaLnBrk="1" hangingPunct="1">
              <a:buFont typeface="Wingdings 3" panose="05040102010807070707" pitchFamily="18" charset="2"/>
              <a:buNone/>
            </a:pPr>
            <a:r>
              <a:rPr lang="el-GR" altLang="en-US" sz="2400" dirty="0">
                <a:solidFill>
                  <a:srgbClr val="000000"/>
                </a:solidFill>
              </a:rPr>
              <a:t>18 και 19 Ιανουαρίου 2018</a:t>
            </a:r>
          </a:p>
          <a:p>
            <a:pPr marL="107950" indent="0" eaLnBrk="1" hangingPunct="1">
              <a:buFont typeface="Wingdings 3" panose="05040102010807070707" pitchFamily="18" charset="2"/>
              <a:buNone/>
            </a:pPr>
            <a:endParaRPr lang="el-GR" altLang="en-US" sz="2400" dirty="0">
              <a:solidFill>
                <a:srgbClr val="000000"/>
              </a:solidFill>
            </a:endParaRPr>
          </a:p>
          <a:p>
            <a:pPr marL="107950" indent="0" eaLnBrk="1" hangingPunct="1">
              <a:buNone/>
            </a:pPr>
            <a:r>
              <a:rPr lang="el-GR" altLang="en-US" sz="2400" dirty="0">
                <a:solidFill>
                  <a:srgbClr val="000000"/>
                </a:solidFill>
              </a:rPr>
              <a:t>Αίθουσα εκδηλώσεων </a:t>
            </a:r>
          </a:p>
          <a:p>
            <a:pPr marL="107950" indent="0" eaLnBrk="1" hangingPunct="1">
              <a:buFont typeface="Wingdings" panose="05000000000000000000" pitchFamily="2" charset="2"/>
              <a:buNone/>
            </a:pPr>
            <a:r>
              <a:rPr lang="el-GR" altLang="en-US" sz="2400" dirty="0">
                <a:solidFill>
                  <a:srgbClr val="000000"/>
                </a:solidFill>
              </a:rPr>
              <a:t>Κοινοτικό Κτίριο </a:t>
            </a:r>
            <a:r>
              <a:rPr lang="el-GR" altLang="en-US" sz="2400" dirty="0" err="1">
                <a:solidFill>
                  <a:srgbClr val="000000"/>
                </a:solidFill>
              </a:rPr>
              <a:t>Βορόκληνης</a:t>
            </a:r>
            <a:endParaRPr lang="el-GR" altLang="en-US" sz="2400" dirty="0">
              <a:solidFill>
                <a:srgbClr val="000000"/>
              </a:solidFill>
            </a:endParaRPr>
          </a:p>
          <a:p>
            <a:pPr marL="107950" indent="0" eaLnBrk="1" hangingPunct="1"/>
            <a:endParaRPr lang="en-US" altLang="en-US" sz="2400" dirty="0">
              <a:solidFill>
                <a:srgbClr val="000000"/>
              </a:solidFill>
            </a:endParaRPr>
          </a:p>
        </p:txBody>
      </p:sp>
      <p:pic>
        <p:nvPicPr>
          <p:cNvPr id="11268" name="Picture 4" descr="C:\Users\user\AppData\Local\Microsoft\Windows\Temporary Internet Files\Content.IE5\5FHATWAV\6-Things-To-Look-For-When-Hiring-A-Digital-Marke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657600"/>
            <a:ext cx="26289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fontAlgn="auto" hangingPunct="1">
              <a:spcAft>
                <a:spcPts val="0"/>
              </a:spcAft>
              <a:defRPr/>
            </a:pPr>
            <a:r>
              <a:rPr lang="el-GR" altLang="en-US" dirty="0">
                <a:solidFill>
                  <a:schemeClr val="tx1"/>
                </a:solidFill>
              </a:rPr>
              <a:t>Τυφλός ή ανίκανος εκλογέας </a:t>
            </a:r>
            <a:endParaRPr lang="en-US" altLang="en-US" dirty="0">
              <a:solidFill>
                <a:schemeClr val="tx1"/>
              </a:solidFill>
            </a:endParaRPr>
          </a:p>
        </p:txBody>
      </p:sp>
      <p:sp>
        <p:nvSpPr>
          <p:cNvPr id="27651" name="Rectangle 3"/>
          <p:cNvSpPr>
            <a:spLocks noGrp="1" noChangeArrowheads="1"/>
          </p:cNvSpPr>
          <p:nvPr>
            <p:ph idx="1"/>
          </p:nvPr>
        </p:nvSpPr>
        <p:spPr/>
        <p:txBody>
          <a:bodyPr/>
          <a:lstStyle/>
          <a:p>
            <a:pPr eaLnBrk="1" hangingPunct="1"/>
            <a:r>
              <a:rPr lang="el-GR" altLang="en-US" dirty="0">
                <a:solidFill>
                  <a:schemeClr val="tx1"/>
                </a:solidFill>
              </a:rPr>
              <a:t>Τυφλός ή ανίκανος εκλογέας μπορεί να ψηφίσει μόνος του, αν το επιθυμεί</a:t>
            </a:r>
          </a:p>
          <a:p>
            <a:pPr eaLnBrk="1" hangingPunct="1">
              <a:buFont typeface="Wingdings 3" panose="05040102010807070707" pitchFamily="18" charset="2"/>
              <a:buNone/>
            </a:pPr>
            <a:endParaRPr lang="el-GR" altLang="en-US" dirty="0">
              <a:solidFill>
                <a:schemeClr val="tx1"/>
              </a:solidFill>
            </a:endParaRPr>
          </a:p>
          <a:p>
            <a:pPr eaLnBrk="1" hangingPunct="1"/>
            <a:r>
              <a:rPr lang="el-GR" altLang="en-US" dirty="0">
                <a:solidFill>
                  <a:schemeClr val="tx1"/>
                </a:solidFill>
              </a:rPr>
              <a:t>Μπορεί να ζητήσει βοήθεια, από τον </a:t>
            </a:r>
            <a:r>
              <a:rPr lang="el-GR" altLang="en-US" dirty="0" err="1">
                <a:solidFill>
                  <a:schemeClr val="tx1"/>
                </a:solidFill>
              </a:rPr>
              <a:t>προεδρεύοντα</a:t>
            </a:r>
            <a:r>
              <a:rPr lang="el-GR" altLang="en-US" dirty="0">
                <a:solidFill>
                  <a:schemeClr val="tx1"/>
                </a:solidFill>
              </a:rPr>
              <a:t> στην παρουσία ενός από τους βοηθούς</a:t>
            </a:r>
            <a:r>
              <a:rPr lang="en-GB" altLang="en-US" dirty="0">
                <a:solidFill>
                  <a:schemeClr val="tx1"/>
                </a:solidFill>
              </a:rPr>
              <a:t> </a:t>
            </a:r>
            <a:r>
              <a:rPr lang="el-GR" altLang="en-US" dirty="0">
                <a:solidFill>
                  <a:schemeClr val="tx1"/>
                </a:solidFill>
              </a:rPr>
              <a:t>(κάθε φορά με άλλον βοηθό)</a:t>
            </a:r>
            <a:r>
              <a:rPr lang="en-GB" altLang="en-US" dirty="0">
                <a:solidFill>
                  <a:schemeClr val="tx1"/>
                </a:solidFill>
              </a:rPr>
              <a:t> </a:t>
            </a:r>
            <a:r>
              <a:rPr lang="el-GR" altLang="en-US" dirty="0">
                <a:solidFill>
                  <a:schemeClr val="tx1"/>
                </a:solidFill>
              </a:rPr>
              <a:t>, ή από οποιοδήποτε άλλο πρόσωπο της απόλυτης εμπιστοσύνης του που θα υποδείξει ο ίδιος</a:t>
            </a:r>
          </a:p>
          <a:p>
            <a:pPr eaLnBrk="1" hangingPunct="1">
              <a:buFont typeface="Wingdings 3" panose="05040102010807070707" pitchFamily="18" charset="2"/>
              <a:buNone/>
            </a:pPr>
            <a:endParaRPr lang="el-GR" altLang="en-US" dirty="0">
              <a:solidFill>
                <a:schemeClr val="tx1"/>
              </a:solidFill>
            </a:endParaRPr>
          </a:p>
          <a:p>
            <a:pPr eaLnBrk="1" hangingPunct="1"/>
            <a:r>
              <a:rPr lang="el-GR" altLang="en-US" dirty="0">
                <a:solidFill>
                  <a:schemeClr val="tx1"/>
                </a:solidFill>
              </a:rPr>
              <a:t>Στον όρο «ανίκανος να ψηφίσει» δεν περιλαμβάνεται ο αγράμματος</a:t>
            </a:r>
            <a:r>
              <a:rPr lang="en-US" altLang="en-US" dirty="0">
                <a:solidFill>
                  <a:schemeClr val="tx1"/>
                </a:solidFill>
              </a:rPr>
              <a:t> </a:t>
            </a:r>
            <a:r>
              <a:rPr lang="el-GR" altLang="en-US" dirty="0">
                <a:solidFill>
                  <a:schemeClr val="tx1"/>
                </a:solidFill>
              </a:rPr>
              <a:t>/   αναλφάβητος</a:t>
            </a:r>
            <a:endParaRPr lang="en-US" alt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5059230" y="1196753"/>
            <a:ext cx="3505270" cy="4968552"/>
          </a:xfrm>
          <a:prstGeom prst="rect">
            <a:avLst/>
          </a:prstGeom>
          <a:ln>
            <a:noFill/>
          </a:ln>
          <a:effectLst>
            <a:outerShdw blurRad="292100" dist="139700" dir="2700000" algn="tl" rotWithShape="0">
              <a:srgbClr val="333333">
                <a:alpha val="65000"/>
              </a:srgbClr>
            </a:outerShdw>
          </a:effectLst>
        </p:spPr>
      </p:pic>
      <p:sp>
        <p:nvSpPr>
          <p:cNvPr id="11269" name="Content Placeholder 8"/>
          <p:cNvSpPr>
            <a:spLocks noGrp="1"/>
          </p:cNvSpPr>
          <p:nvPr>
            <p:ph idx="1"/>
          </p:nvPr>
        </p:nvSpPr>
        <p:spPr>
          <a:xfrm>
            <a:off x="0" y="1571625"/>
            <a:ext cx="4644008" cy="4525963"/>
          </a:xfrm>
        </p:spPr>
        <p:txBody>
          <a:bodyPr/>
          <a:lstStyle/>
          <a:p>
            <a:pPr>
              <a:buFont typeface="Wingdings 2" pitchFamily="18" charset="2"/>
              <a:buNone/>
            </a:pPr>
            <a:endParaRPr lang="el-GR" sz="2400" dirty="0">
              <a:effectLst>
                <a:outerShdw blurRad="38100" dist="38100" dir="2700000" algn="tl">
                  <a:srgbClr val="C0C0C0"/>
                </a:outerShdw>
              </a:effectLst>
            </a:endParaRPr>
          </a:p>
          <a:p>
            <a:pPr>
              <a:buFont typeface="Wingdings 2" pitchFamily="18" charset="2"/>
              <a:buNone/>
            </a:pPr>
            <a:r>
              <a:rPr lang="el-GR" sz="2400" dirty="0">
                <a:effectLst>
                  <a:outerShdw blurRad="38100" dist="38100" dir="2700000" algn="tl">
                    <a:srgbClr val="C0C0C0"/>
                  </a:outerShdw>
                </a:effectLst>
              </a:rPr>
              <a:t>	Στην περίπτωση που το εκλογικό δικαίωμα ασκείται είτε από τον Προεδρεύοντα, είτε από πρόσωπο της απόλυτης εμπιστοσύνης του ψηφοφόρου, ο Προεδρεύοντας συμπληρώνει το έντυπο Π.Ε.18	</a:t>
            </a:r>
          </a:p>
          <a:p>
            <a:pPr>
              <a:buFont typeface="Wingdings 2" pitchFamily="18" charset="2"/>
              <a:buNone/>
            </a:pPr>
            <a:endParaRPr lang="en-US" sz="2400" dirty="0">
              <a:effectLst>
                <a:outerShdw blurRad="38100" dist="38100" dir="2700000" algn="tl">
                  <a:srgbClr val="C0C0C0"/>
                </a:outerShdw>
              </a:effectLst>
            </a:endParaRPr>
          </a:p>
        </p:txBody>
      </p:sp>
      <p:sp>
        <p:nvSpPr>
          <p:cNvPr id="8" name="Title 1"/>
          <p:cNvSpPr txBox="1">
            <a:spLocks/>
          </p:cNvSpPr>
          <p:nvPr/>
        </p:nvSpPr>
        <p:spPr>
          <a:xfrm>
            <a:off x="683568" y="260648"/>
            <a:ext cx="8003232" cy="837287"/>
          </a:xfrm>
          <a:prstGeom prst="rect">
            <a:avLst/>
          </a:prstGeom>
        </p:spPr>
        <p:txBody>
          <a:bodyPr anchor="b" anchorCtr="0">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defRPr/>
            </a:pPr>
            <a:r>
              <a:rPr lang="el-GR" b="1" dirty="0">
                <a:solidFill>
                  <a:schemeClr val="tx1">
                    <a:lumMod val="65000"/>
                    <a:lumOff val="35000"/>
                  </a:schemeClr>
                </a:solidFill>
              </a:rPr>
              <a:t>ΨΗΦΟΦΟΡΙΑ – </a:t>
            </a:r>
            <a:r>
              <a:rPr lang="el-GR" sz="2400" b="1" dirty="0">
                <a:solidFill>
                  <a:schemeClr val="tx1">
                    <a:lumMod val="65000"/>
                    <a:lumOff val="35000"/>
                  </a:schemeClr>
                </a:solidFill>
              </a:rPr>
              <a:t>Τυφλοί &amp; ανίκανοι εκλογείς</a:t>
            </a:r>
            <a:endParaRPr lang="en-US" sz="2400" b="1" dirty="0">
              <a:solidFill>
                <a:schemeClr val="tx1">
                  <a:lumMod val="65000"/>
                  <a:lumOff val="35000"/>
                </a:schemeClr>
              </a:solidFill>
            </a:endParaRPr>
          </a:p>
        </p:txBody>
      </p:sp>
      <p:sp>
        <p:nvSpPr>
          <p:cNvPr id="6" name="Footer Placeholder 3"/>
          <p:cNvSpPr>
            <a:spLocks noGrp="1"/>
          </p:cNvSpPr>
          <p:nvPr>
            <p:ph type="ftr" sz="quarter" idx="12"/>
          </p:nvPr>
        </p:nvSpPr>
        <p:spPr>
          <a:xfrm>
            <a:off x="2987824" y="6245225"/>
            <a:ext cx="3744416" cy="476250"/>
          </a:xfrm>
        </p:spPr>
        <p:txBody>
          <a:bodyPr/>
          <a:lstStyle/>
          <a:p>
            <a:endParaRPr lang="el-GR" dirty="0">
              <a:solidFill>
                <a:schemeClr val="bg1">
                  <a:lumMod val="50000"/>
                </a:schemeClr>
              </a:solidFill>
            </a:endParaRPr>
          </a:p>
        </p:txBody>
      </p:sp>
    </p:spTree>
    <p:extLst>
      <p:ext uri="{BB962C8B-B14F-4D97-AF65-F5344CB8AC3E}">
        <p14:creationId xmlns:p14="http://schemas.microsoft.com/office/powerpoint/2010/main" val="1615323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9">
                                            <p:txEl>
                                              <p:pRg st="1" end="1"/>
                                            </p:txEl>
                                          </p:spTgt>
                                        </p:tgtEl>
                                        <p:attrNameLst>
                                          <p:attrName>style.visibility</p:attrName>
                                        </p:attrNameLst>
                                      </p:cBhvr>
                                      <p:to>
                                        <p:strVal val="visible"/>
                                      </p:to>
                                    </p:set>
                                    <p:animEffect transition="in" filter="fade">
                                      <p:cBhvr>
                                        <p:cTn id="7" dur="500"/>
                                        <p:tgtEl>
                                          <p:spTgt spid="1126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fade">
                                      <p:cBhvr>
                                        <p:cTn id="10" dur="1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57200" y="304800"/>
            <a:ext cx="8229600" cy="5702300"/>
          </a:xfrm>
        </p:spPr>
        <p:txBody>
          <a:bodyPr/>
          <a:lstStyle/>
          <a:p>
            <a:pPr eaLnBrk="1" hangingPunct="1"/>
            <a:endParaRPr lang="el-GR" altLang="en-US" sz="2400" dirty="0"/>
          </a:p>
          <a:p>
            <a:pPr eaLnBrk="1" hangingPunct="1"/>
            <a:r>
              <a:rPr lang="el-GR" altLang="en-US" sz="2400" dirty="0">
                <a:solidFill>
                  <a:schemeClr val="tx1"/>
                </a:solidFill>
              </a:rPr>
              <a:t>Αν εκλογέας </a:t>
            </a:r>
            <a:r>
              <a:rPr lang="el-GR" altLang="en-US" sz="2400" dirty="0" err="1">
                <a:solidFill>
                  <a:schemeClr val="tx1"/>
                </a:solidFill>
              </a:rPr>
              <a:t>αχρηστεύσει</a:t>
            </a:r>
            <a:r>
              <a:rPr lang="el-GR" altLang="en-US" sz="2400" dirty="0">
                <a:solidFill>
                  <a:schemeClr val="tx1"/>
                </a:solidFill>
              </a:rPr>
              <a:t> κατά λάθος το ψηφοδέλτιο του μπορεί να εφοδιαστεί με άλλο, αν ο </a:t>
            </a:r>
            <a:r>
              <a:rPr lang="el-GR" altLang="en-US" sz="2400" dirty="0" err="1">
                <a:solidFill>
                  <a:schemeClr val="tx1"/>
                </a:solidFill>
              </a:rPr>
              <a:t>προεδρεύων</a:t>
            </a:r>
            <a:r>
              <a:rPr lang="el-GR" altLang="en-US" sz="2400" dirty="0">
                <a:solidFill>
                  <a:schemeClr val="tx1"/>
                </a:solidFill>
              </a:rPr>
              <a:t> πειστεί ότι πρόκειται για απροσεξία. Το </a:t>
            </a:r>
            <a:r>
              <a:rPr lang="el-GR" altLang="en-US" sz="2400" dirty="0" err="1">
                <a:solidFill>
                  <a:schemeClr val="tx1"/>
                </a:solidFill>
              </a:rPr>
              <a:t>αχρηστευθέν</a:t>
            </a:r>
            <a:r>
              <a:rPr lang="el-GR" altLang="en-US" sz="2400" dirty="0">
                <a:solidFill>
                  <a:schemeClr val="tx1"/>
                </a:solidFill>
              </a:rPr>
              <a:t> ψηφοδέλτιο επιστρέφεται και φυλάσσεται για να ληφθεί υπόψη στο τέλος της διαδικασίας κατά την ετοιμασία της κατάστασης ψηφοδελτίων</a:t>
            </a:r>
            <a:endParaRPr lang="en-US" altLang="en-US" sz="2400" dirty="0">
              <a:solidFill>
                <a:schemeClr val="tx1"/>
              </a:solidFill>
            </a:endParaRPr>
          </a:p>
          <a:p>
            <a:pPr eaLnBrk="1" hangingPunct="1">
              <a:buFont typeface="Wingdings 3" panose="05040102010807070707" pitchFamily="18" charset="2"/>
              <a:buNone/>
            </a:pPr>
            <a:endParaRPr lang="el-GR" altLang="en-US" sz="2400" dirty="0">
              <a:solidFill>
                <a:schemeClr val="tx1"/>
              </a:solidFill>
            </a:endParaRPr>
          </a:p>
          <a:p>
            <a:pPr eaLnBrk="1" hangingPunct="1">
              <a:buFont typeface="Wingdings 3" panose="05040102010807070707" pitchFamily="18" charset="2"/>
              <a:buNone/>
            </a:pPr>
            <a:endParaRPr lang="el-GR" altLang="en-US" sz="2400" dirty="0">
              <a:solidFill>
                <a:schemeClr val="tx1"/>
              </a:solidFill>
            </a:endParaRPr>
          </a:p>
          <a:p>
            <a:pPr eaLnBrk="1" hangingPunct="1"/>
            <a:r>
              <a:rPr lang="el-GR" altLang="en-US" sz="2400" dirty="0">
                <a:solidFill>
                  <a:schemeClr val="tx1"/>
                </a:solidFill>
              </a:rPr>
              <a:t>Οι αντιπρόσωποι των υποψηφίων μπορούν να αντικατασταθούν, από άλλους κατάλληλα εξουσιοδοτημένους</a:t>
            </a:r>
          </a:p>
          <a:p>
            <a:pPr eaLnBrk="1" hangingPunct="1"/>
            <a:endParaRPr lang="el-GR" altLang="en-US" sz="2400" dirty="0">
              <a:solidFill>
                <a:schemeClr val="tx1"/>
              </a:solidFill>
            </a:endParaRPr>
          </a:p>
          <a:p>
            <a:pPr eaLnBrk="1" hangingPunct="1">
              <a:buFont typeface="Wingdings 3" panose="05040102010807070707" pitchFamily="18" charset="2"/>
              <a:buNone/>
            </a:pPr>
            <a:r>
              <a:rPr lang="el-GR" altLang="en-US" sz="2400" dirty="0"/>
              <a:t>							</a:t>
            </a:r>
            <a:endParaRPr lang="en-US" altLang="en-US" sz="2400" dirty="0"/>
          </a:p>
        </p:txBody>
      </p:sp>
      <p:pic>
        <p:nvPicPr>
          <p:cNvPr id="28675" name="Picture 11" descr="C:\Users\User\AppData\Local\Microsoft\Windows\Temporary Internet Files\Content.IE5\9GBFX6T3\vo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747" y="4648200"/>
            <a:ext cx="14065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457200"/>
            <a:ext cx="8229600" cy="5549900"/>
          </a:xfrm>
        </p:spPr>
        <p:txBody>
          <a:bodyPr/>
          <a:lstStyle/>
          <a:p>
            <a:pPr eaLnBrk="1" hangingPunct="1">
              <a:buFont typeface="Wingdings" panose="05000000000000000000" pitchFamily="2" charset="2"/>
              <a:buChar char="Ø"/>
            </a:pPr>
            <a:r>
              <a:rPr lang="el-GR" altLang="en-US" sz="2400" dirty="0">
                <a:solidFill>
                  <a:schemeClr val="tx1"/>
                </a:solidFill>
              </a:rPr>
              <a:t>Οι Επιθεωρητές / Αντιπρόσωποι των υποψηφίων μπορούν να περιοδεύουν στα εκλογικά κέντρα παρουσιάζοντας ειδική εξουσιοδότηση, σε πρωτότυπο</a:t>
            </a:r>
          </a:p>
          <a:p>
            <a:pPr eaLnBrk="1" hangingPunct="1">
              <a:buFont typeface="Wingdings 3" panose="05040102010807070707" pitchFamily="18" charset="2"/>
              <a:buNone/>
            </a:pPr>
            <a:endParaRPr lang="el-GR" altLang="en-US" sz="2400" dirty="0">
              <a:solidFill>
                <a:schemeClr val="tx1"/>
              </a:solidFill>
            </a:endParaRPr>
          </a:p>
          <a:p>
            <a:pPr eaLnBrk="1" hangingPunct="1">
              <a:buFont typeface="Wingdings" panose="05000000000000000000" pitchFamily="2" charset="2"/>
              <a:buChar char="Ø"/>
            </a:pPr>
            <a:r>
              <a:rPr lang="el-GR" altLang="en-US" sz="2400" dirty="0">
                <a:solidFill>
                  <a:schemeClr val="tx1"/>
                </a:solidFill>
              </a:rPr>
              <a:t>Οι υποψήφιοι μπορούν να επισκέπτονται τα εκλογικά κέντρα, χωρίς εξουσιοδότηση</a:t>
            </a:r>
          </a:p>
          <a:p>
            <a:pPr eaLnBrk="1" hangingPunct="1">
              <a:buFont typeface="Wingdings 3" panose="05040102010807070707" pitchFamily="18" charset="2"/>
              <a:buNone/>
            </a:pPr>
            <a:endParaRPr lang="el-GR" altLang="en-US" sz="2400" dirty="0">
              <a:solidFill>
                <a:schemeClr val="tx1"/>
              </a:solidFill>
            </a:endParaRPr>
          </a:p>
          <a:p>
            <a:pPr eaLnBrk="1" hangingPunct="1">
              <a:buFont typeface="Wingdings" panose="05000000000000000000" pitchFamily="2" charset="2"/>
              <a:buChar char="Ø"/>
            </a:pPr>
            <a:r>
              <a:rPr lang="el-GR" altLang="en-US" sz="2400" dirty="0" err="1">
                <a:solidFill>
                  <a:schemeClr val="tx1"/>
                </a:solidFill>
              </a:rPr>
              <a:t>Περιοδεύοντες</a:t>
            </a:r>
            <a:r>
              <a:rPr lang="el-GR" altLang="en-US" sz="2400" dirty="0">
                <a:solidFill>
                  <a:schemeClr val="tx1"/>
                </a:solidFill>
              </a:rPr>
              <a:t> Αξιωματικοί της Αστυνομίας μπορούν να επισκέπτονται τα εκλογικά κέντρα για εποπτεία στο πλαίσιο των καθηκόντων τους</a:t>
            </a:r>
            <a:endParaRPr lang="en-US" altLang="en-US" sz="2400" dirty="0">
              <a:solidFill>
                <a:schemeClr val="tx1"/>
              </a:solidFill>
            </a:endParaRPr>
          </a:p>
        </p:txBody>
      </p:sp>
      <p:pic>
        <p:nvPicPr>
          <p:cNvPr id="29699" name="Picture 4" descr="C:\Users\User\AppData\Local\Microsoft\Windows\Temporary Internet Files\Content.IE5\VVX7HU7R\Policema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38" y="4876800"/>
            <a:ext cx="9699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fontAlgn="auto" hangingPunct="1">
              <a:spcAft>
                <a:spcPts val="0"/>
              </a:spcAft>
              <a:defRPr/>
            </a:pPr>
            <a:r>
              <a:rPr lang="el-GR" altLang="en-US" dirty="0">
                <a:solidFill>
                  <a:schemeClr val="tx1">
                    <a:lumMod val="75000"/>
                    <a:lumOff val="25000"/>
                  </a:schemeClr>
                </a:solidFill>
              </a:rPr>
              <a:t>Αναφορά για αριθμό ψηφισάντων</a:t>
            </a:r>
            <a:r>
              <a:rPr lang="en-US" altLang="en-US" dirty="0">
                <a:solidFill>
                  <a:schemeClr val="tx1">
                    <a:lumMod val="75000"/>
                    <a:lumOff val="25000"/>
                  </a:schemeClr>
                </a:solidFill>
              </a:rPr>
              <a:t>:</a:t>
            </a:r>
          </a:p>
        </p:txBody>
      </p:sp>
      <p:sp>
        <p:nvSpPr>
          <p:cNvPr id="30723" name="Rectangle 3"/>
          <p:cNvSpPr>
            <a:spLocks noGrp="1" noChangeArrowheads="1"/>
          </p:cNvSpPr>
          <p:nvPr>
            <p:ph idx="1"/>
          </p:nvPr>
        </p:nvSpPr>
        <p:spPr/>
        <p:txBody>
          <a:bodyPr/>
          <a:lstStyle/>
          <a:p>
            <a:pPr eaLnBrk="1" hangingPunct="1"/>
            <a:endParaRPr lang="el-GR" altLang="en-US" sz="3600"/>
          </a:p>
          <a:p>
            <a:pPr eaLnBrk="1" hangingPunct="1"/>
            <a:r>
              <a:rPr lang="en-US" altLang="en-US" sz="3600"/>
              <a:t>09.30 </a:t>
            </a:r>
            <a:r>
              <a:rPr lang="el-GR" altLang="en-US" sz="3600"/>
              <a:t>π.μ.</a:t>
            </a:r>
            <a:r>
              <a:rPr lang="en-US" altLang="en-US" sz="3600"/>
              <a:t> </a:t>
            </a:r>
            <a:endParaRPr lang="el-GR" altLang="en-US" sz="3600"/>
          </a:p>
          <a:p>
            <a:pPr eaLnBrk="1" hangingPunct="1"/>
            <a:r>
              <a:rPr lang="el-GR" altLang="en-US" sz="3600"/>
              <a:t>1</a:t>
            </a:r>
            <a:r>
              <a:rPr lang="en-US" altLang="en-US" sz="3600"/>
              <a:t>1</a:t>
            </a:r>
            <a:r>
              <a:rPr lang="el-GR" altLang="en-US" sz="3600"/>
              <a:t>.</a:t>
            </a:r>
            <a:r>
              <a:rPr lang="en-US" altLang="en-US" sz="3600"/>
              <a:t>30</a:t>
            </a:r>
            <a:r>
              <a:rPr lang="el-GR" altLang="en-US" sz="3600"/>
              <a:t> π.μ.</a:t>
            </a:r>
            <a:r>
              <a:rPr lang="en-US" altLang="en-US" sz="3600"/>
              <a:t>    </a:t>
            </a:r>
            <a:endParaRPr lang="el-GR" altLang="en-US" sz="3600"/>
          </a:p>
          <a:p>
            <a:pPr eaLnBrk="1" hangingPunct="1"/>
            <a:r>
              <a:rPr lang="el-GR" altLang="en-US" sz="3600"/>
              <a:t>1</a:t>
            </a:r>
            <a:r>
              <a:rPr lang="en-US" altLang="en-US" sz="3600"/>
              <a:t>4</a:t>
            </a:r>
            <a:r>
              <a:rPr lang="el-GR" altLang="en-US" sz="3600"/>
              <a:t>.</a:t>
            </a:r>
            <a:r>
              <a:rPr lang="en-US" altLang="en-US" sz="3600"/>
              <a:t>30</a:t>
            </a:r>
            <a:r>
              <a:rPr lang="el-GR" altLang="en-US" sz="3600"/>
              <a:t> </a:t>
            </a:r>
          </a:p>
          <a:p>
            <a:pPr eaLnBrk="1" hangingPunct="1"/>
            <a:r>
              <a:rPr lang="el-GR" altLang="en-US" sz="3600"/>
              <a:t>16.45</a:t>
            </a:r>
          </a:p>
          <a:p>
            <a:pPr eaLnBrk="1" hangingPunct="1"/>
            <a:r>
              <a:rPr lang="el-GR" altLang="en-US" sz="3600"/>
              <a:t>1</a:t>
            </a:r>
            <a:r>
              <a:rPr lang="en-US" altLang="en-US" sz="3600"/>
              <a:t>7</a:t>
            </a:r>
            <a:r>
              <a:rPr lang="el-GR" altLang="en-US" sz="3600"/>
              <a:t>.</a:t>
            </a:r>
            <a:r>
              <a:rPr lang="en-US" altLang="en-US" sz="3600"/>
              <a:t>45</a:t>
            </a:r>
            <a:r>
              <a:rPr lang="el-GR" altLang="en-US" sz="3600"/>
              <a:t> </a:t>
            </a:r>
          </a:p>
          <a:p>
            <a:pPr eaLnBrk="1" hangingPunct="1">
              <a:buFont typeface="Wingdings" panose="05000000000000000000" pitchFamily="2" charset="2"/>
              <a:buNone/>
            </a:pPr>
            <a:endParaRPr lang="el-GR" altLang="en-US" sz="3600"/>
          </a:p>
          <a:p>
            <a:pPr eaLnBrk="1" hangingPunct="1">
              <a:buFont typeface="Wingdings" panose="05000000000000000000" pitchFamily="2" charset="2"/>
              <a:buNone/>
            </a:pPr>
            <a:endParaRPr lang="el-GR" altLang="en-US" sz="3600"/>
          </a:p>
          <a:p>
            <a:pPr eaLnBrk="1" hangingPunct="1">
              <a:buFont typeface="Wingdings" panose="05000000000000000000" pitchFamily="2" charset="2"/>
              <a:buNone/>
            </a:pPr>
            <a:endParaRPr lang="en-US" altLang="en-US" sz="3600"/>
          </a:p>
        </p:txBody>
      </p:sp>
      <p:pic>
        <p:nvPicPr>
          <p:cNvPr id="30724" name="Picture 4" descr="C:\Users\user\AppData\Local\Microsoft\Windows\Temporary Internet Files\Content.IE5\HI600T3J\ballo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343400"/>
            <a:ext cx="3121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l-GR" dirty="0">
                <a:solidFill>
                  <a:schemeClr val="tx1">
                    <a:lumMod val="75000"/>
                    <a:lumOff val="25000"/>
                  </a:schemeClr>
                </a:solidFill>
              </a:rPr>
              <a:t>Δοκιμαστικά φαξ:</a:t>
            </a:r>
            <a:endParaRPr lang="en-US" dirty="0">
              <a:solidFill>
                <a:schemeClr val="tx1">
                  <a:lumMod val="75000"/>
                  <a:lumOff val="25000"/>
                </a:schemeClr>
              </a:solidFill>
            </a:endParaRPr>
          </a:p>
        </p:txBody>
      </p:sp>
      <p:sp>
        <p:nvSpPr>
          <p:cNvPr id="32770" name="Content Placeholder 1"/>
          <p:cNvSpPr>
            <a:spLocks noGrp="1"/>
          </p:cNvSpPr>
          <p:nvPr>
            <p:ph idx="1"/>
          </p:nvPr>
        </p:nvSpPr>
        <p:spPr/>
        <p:txBody>
          <a:bodyPr rtlCol="0">
            <a:normAutofit/>
          </a:bodyPr>
          <a:lstStyle/>
          <a:p>
            <a:pPr marL="91440" indent="-91440" eaLnBrk="1" fontAlgn="auto" hangingPunct="1">
              <a:defRPr/>
            </a:pPr>
            <a:r>
              <a:rPr lang="el-GR" altLang="en-US" sz="3600" b="1" dirty="0">
                <a:solidFill>
                  <a:schemeClr val="tx1">
                    <a:lumMod val="75000"/>
                    <a:lumOff val="25000"/>
                  </a:schemeClr>
                </a:solidFill>
              </a:rPr>
              <a:t>09.00 π.μ.</a:t>
            </a:r>
          </a:p>
          <a:p>
            <a:pPr marL="91440" indent="-91440" eaLnBrk="1" fontAlgn="auto" hangingPunct="1">
              <a:buFont typeface="Wingdings 3" panose="05040102010807070707" pitchFamily="18" charset="2"/>
              <a:buNone/>
              <a:defRPr/>
            </a:pPr>
            <a:endParaRPr lang="el-GR" altLang="en-US" sz="3600" b="1" dirty="0">
              <a:solidFill>
                <a:schemeClr val="tx1">
                  <a:lumMod val="75000"/>
                  <a:lumOff val="25000"/>
                </a:schemeClr>
              </a:solidFill>
            </a:endParaRPr>
          </a:p>
          <a:p>
            <a:pPr marL="91440" indent="-91440" eaLnBrk="1" fontAlgn="auto" hangingPunct="1">
              <a:defRPr/>
            </a:pPr>
            <a:r>
              <a:rPr lang="el-GR" altLang="en-US" sz="3600" b="1" dirty="0">
                <a:solidFill>
                  <a:schemeClr val="tx1">
                    <a:lumMod val="75000"/>
                    <a:lumOff val="25000"/>
                  </a:schemeClr>
                </a:solidFill>
              </a:rPr>
              <a:t>15.30</a:t>
            </a:r>
          </a:p>
          <a:p>
            <a:pPr marL="91440" indent="-91440" eaLnBrk="1" fontAlgn="auto" hangingPunct="1">
              <a:buFont typeface="Wingdings 3" panose="05040102010807070707" pitchFamily="18" charset="2"/>
              <a:buNone/>
              <a:defRPr/>
            </a:pPr>
            <a:endParaRPr lang="el-GR" altLang="en-US" sz="3600" b="1" dirty="0">
              <a:solidFill>
                <a:schemeClr val="tx1">
                  <a:lumMod val="75000"/>
                  <a:lumOff val="25000"/>
                </a:schemeClr>
              </a:solidFill>
            </a:endParaRPr>
          </a:p>
          <a:p>
            <a:pPr marL="91440" indent="-91440" eaLnBrk="1" fontAlgn="auto" hangingPunct="1">
              <a:defRPr/>
            </a:pPr>
            <a:r>
              <a:rPr lang="el-GR" altLang="en-US" sz="2400" b="1" dirty="0">
                <a:solidFill>
                  <a:schemeClr val="tx1">
                    <a:lumMod val="75000"/>
                    <a:lumOff val="25000"/>
                  </a:schemeClr>
                </a:solidFill>
              </a:rPr>
              <a:t>Τηλεφωνική επιβεβαίωση</a:t>
            </a:r>
          </a:p>
          <a:p>
            <a:pPr marL="91440" indent="-91440" eaLnBrk="1" fontAlgn="auto" hangingPunct="1">
              <a:defRPr/>
            </a:pPr>
            <a:r>
              <a:rPr lang="el-GR" altLang="en-US" sz="2400" b="1" dirty="0">
                <a:solidFill>
                  <a:schemeClr val="tx1">
                    <a:lumMod val="75000"/>
                    <a:lumOff val="25000"/>
                  </a:schemeClr>
                </a:solidFill>
              </a:rPr>
              <a:t>ΔΕΝ αποστέλλεται δύο ή περισσότερες φορές παρά μόνο αν δεν λήφθηκε σωστά</a:t>
            </a:r>
          </a:p>
        </p:txBody>
      </p:sp>
      <p:pic>
        <p:nvPicPr>
          <p:cNvPr id="31748" name="Picture 4" descr="C:\Users\user\AppData\Local\Microsoft\Windows\Temporary Internet Files\Content.IE5\HI600T3J\fax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0"/>
            <a:ext cx="39624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fontAlgn="auto" hangingPunct="1">
              <a:spcAft>
                <a:spcPts val="0"/>
              </a:spcAft>
              <a:defRPr/>
            </a:pPr>
            <a:r>
              <a:rPr lang="el-GR" altLang="en-US">
                <a:solidFill>
                  <a:schemeClr val="tx1">
                    <a:lumMod val="75000"/>
                    <a:lumOff val="25000"/>
                  </a:schemeClr>
                </a:solidFill>
              </a:rPr>
              <a:t>Διακοπή το μεσημέρι</a:t>
            </a:r>
            <a:endParaRPr lang="en-US" altLang="en-US">
              <a:solidFill>
                <a:schemeClr val="tx1">
                  <a:lumMod val="75000"/>
                  <a:lumOff val="25000"/>
                </a:schemeClr>
              </a:solidFill>
            </a:endParaRPr>
          </a:p>
        </p:txBody>
      </p:sp>
      <p:sp>
        <p:nvSpPr>
          <p:cNvPr id="32771" name="Rectangle 3"/>
          <p:cNvSpPr>
            <a:spLocks noGrp="1" noChangeArrowheads="1"/>
          </p:cNvSpPr>
          <p:nvPr>
            <p:ph idx="1"/>
          </p:nvPr>
        </p:nvSpPr>
        <p:spPr/>
        <p:txBody>
          <a:bodyPr/>
          <a:lstStyle/>
          <a:p>
            <a:pPr eaLnBrk="1" hangingPunct="1"/>
            <a:r>
              <a:rPr lang="el-GR" altLang="en-US"/>
              <a:t>12.00 – 13.00</a:t>
            </a:r>
          </a:p>
          <a:p>
            <a:pPr eaLnBrk="1" hangingPunct="1"/>
            <a:r>
              <a:rPr lang="el-GR" altLang="en-US"/>
              <a:t>Η κάλπη σφραγίζεται με αυτοκόλλητο</a:t>
            </a:r>
          </a:p>
          <a:p>
            <a:pPr eaLnBrk="1" hangingPunct="1"/>
            <a:r>
              <a:rPr lang="el-GR" altLang="en-US"/>
              <a:t>Παραμένει στο εκλογικό κέντρο ο προεδρεύων και τουλάχιστον ένας βοηθός υπάλληλος</a:t>
            </a:r>
            <a:r>
              <a:rPr lang="en-US" altLang="en-US"/>
              <a:t> </a:t>
            </a:r>
            <a:r>
              <a:rPr lang="el-GR" altLang="en-US"/>
              <a:t>και ο αστυνομικός</a:t>
            </a:r>
          </a:p>
          <a:p>
            <a:pPr eaLnBrk="1" hangingPunct="1"/>
            <a:r>
              <a:rPr lang="el-GR" altLang="en-US"/>
              <a:t>Οι αντιπρόσωποι των κομμάτων μπορούν να παραμείνουν αν το επιθυμούν</a:t>
            </a:r>
            <a:endParaRPr lang="en-US" altLang="en-US"/>
          </a:p>
        </p:txBody>
      </p:sp>
      <p:pic>
        <p:nvPicPr>
          <p:cNvPr id="32772" name="Picture 4" descr="C:\Users\user\AppData\Local\Microsoft\Windows\Temporary Internet Files\Content.IE5\BFQL0QA1\Out_to_Lun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60875"/>
            <a:ext cx="3048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457200" y="152400"/>
            <a:ext cx="8229600" cy="1143000"/>
          </a:xfrm>
        </p:spPr>
        <p:txBody>
          <a:bodyPr/>
          <a:lstStyle/>
          <a:p>
            <a:pPr algn="ctr" eaLnBrk="1" fontAlgn="auto" hangingPunct="1">
              <a:spcAft>
                <a:spcPts val="0"/>
              </a:spcAft>
              <a:defRPr/>
            </a:pPr>
            <a:r>
              <a:rPr lang="el-GR" altLang="en-US" sz="3200" u="sng" dirty="0">
                <a:solidFill>
                  <a:schemeClr val="tx1">
                    <a:lumMod val="75000"/>
                    <a:lumOff val="25000"/>
                  </a:schemeClr>
                </a:solidFill>
              </a:rPr>
              <a:t>Προετοιμασία για το </a:t>
            </a:r>
            <a:br>
              <a:rPr lang="el-GR" altLang="en-US" sz="3200" u="sng" dirty="0">
                <a:solidFill>
                  <a:schemeClr val="tx1">
                    <a:lumMod val="75000"/>
                    <a:lumOff val="25000"/>
                  </a:schemeClr>
                </a:solidFill>
              </a:rPr>
            </a:br>
            <a:r>
              <a:rPr lang="el-GR" altLang="en-US" sz="3200" u="sng" dirty="0">
                <a:solidFill>
                  <a:schemeClr val="tx1">
                    <a:lumMod val="75000"/>
                    <a:lumOff val="25000"/>
                  </a:schemeClr>
                </a:solidFill>
              </a:rPr>
              <a:t>κλείσιμο της κάλπης</a:t>
            </a:r>
            <a:endParaRPr lang="en-US" altLang="en-US" sz="3200" u="sng" dirty="0">
              <a:solidFill>
                <a:schemeClr val="tx1">
                  <a:lumMod val="75000"/>
                  <a:lumOff val="25000"/>
                </a:schemeClr>
              </a:solidFill>
            </a:endParaRPr>
          </a:p>
        </p:txBody>
      </p:sp>
      <p:sp>
        <p:nvSpPr>
          <p:cNvPr id="35843" name="Rectangle 3"/>
          <p:cNvSpPr>
            <a:spLocks noGrp="1" noChangeArrowheads="1"/>
          </p:cNvSpPr>
          <p:nvPr>
            <p:ph idx="1"/>
          </p:nvPr>
        </p:nvSpPr>
        <p:spPr>
          <a:xfrm>
            <a:off x="457200" y="1295400"/>
            <a:ext cx="8229600" cy="4711700"/>
          </a:xfrm>
        </p:spPr>
        <p:txBody>
          <a:bodyPr/>
          <a:lstStyle/>
          <a:p>
            <a:pPr eaLnBrk="1" hangingPunct="1">
              <a:defRPr/>
            </a:pPr>
            <a:r>
              <a:rPr lang="el-GR" altLang="en-US" sz="2800" dirty="0"/>
              <a:t>Εντοπισμός των αναγκαίων  εντύπων</a:t>
            </a:r>
            <a:endParaRPr lang="en-US" altLang="en-US" sz="2800" dirty="0"/>
          </a:p>
          <a:p>
            <a:pPr eaLnBrk="1" hangingPunct="1">
              <a:buFont typeface="Wingdings 3" panose="05040102010807070707" pitchFamily="18" charset="2"/>
              <a:buNone/>
              <a:defRPr/>
            </a:pPr>
            <a:endParaRPr lang="en-US" altLang="en-US" b="1" dirty="0"/>
          </a:p>
          <a:p>
            <a:pPr eaLnBrk="1" hangingPunct="1">
              <a:buFont typeface="Wingdings 3" panose="05040102010807070707" pitchFamily="18" charset="2"/>
              <a:buNone/>
              <a:defRPr/>
            </a:pPr>
            <a:r>
              <a:rPr lang="el-GR" altLang="en-US" b="1" dirty="0"/>
              <a:t>Προσοχή: σε καμία περίπτωση και σε κανένα έντυπο δεν θα πρέπει να χρησιμοποιείται διορθωτικό υγρό (</a:t>
            </a:r>
            <a:r>
              <a:rPr lang="en-US" altLang="en-US" b="1" dirty="0" err="1"/>
              <a:t>tipp</a:t>
            </a:r>
            <a:r>
              <a:rPr lang="en-US" altLang="en-US" b="1" dirty="0"/>
              <a:t> -ex)</a:t>
            </a:r>
          </a:p>
          <a:p>
            <a:pPr marL="0" indent="0" eaLnBrk="1" hangingPunct="1">
              <a:buFont typeface="Calibri" panose="020F0502020204030204" pitchFamily="34" charset="0"/>
              <a:buNone/>
              <a:defRPr/>
            </a:pPr>
            <a:r>
              <a:rPr lang="el-GR" altLang="en-US" sz="2800" dirty="0"/>
              <a:t>Ο </a:t>
            </a:r>
            <a:r>
              <a:rPr lang="el-GR" altLang="en-US" sz="2800" dirty="0" err="1"/>
              <a:t>Προεδρεύων</a:t>
            </a:r>
            <a:r>
              <a:rPr lang="el-GR" altLang="en-US" sz="2800" dirty="0"/>
              <a:t> προετοιμάζεται κατάλληλα ώστε όλα τα έντυπα να συμπληρωθούν με ακρίβεια, έγκαιρα, χωρίς χρονοτριβή. </a:t>
            </a:r>
            <a:r>
              <a:rPr lang="el-GR" altLang="en-US" sz="2800" u="sng" dirty="0"/>
              <a:t>Η Κατάσταση ψηφοδελτίων (Π.Ε.11) να συμπληρωθεί αμέσως μετά τη λήξη της ψηφοφορίας</a:t>
            </a:r>
          </a:p>
        </p:txBody>
      </p:sp>
      <p:pic>
        <p:nvPicPr>
          <p:cNvPr id="33796" name="Picture 6" descr="C:\Users\user\AppData\Local\Microsoft\Windows\Temporary Internet Files\Content.IE5\BFQL0QA1\document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029200"/>
            <a:ext cx="3581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762000"/>
            <a:ext cx="8229600" cy="5245100"/>
          </a:xfrm>
        </p:spPr>
        <p:txBody>
          <a:bodyPr/>
          <a:lstStyle/>
          <a:p>
            <a:pPr marL="566738" indent="-457200" eaLnBrk="1" hangingPunct="1">
              <a:lnSpc>
                <a:spcPct val="80000"/>
              </a:lnSpc>
              <a:buFont typeface="Wingdings" panose="05000000000000000000" pitchFamily="2" charset="2"/>
              <a:buChar char="§"/>
            </a:pPr>
            <a:r>
              <a:rPr lang="el-GR" altLang="en-US" sz="2800" dirty="0"/>
              <a:t>Στις 17.58 να κληθούν όλοι οι ψηφοφόροι που βρίσκονται έξω από το εκλογικό κέντρο να εισέλθουν για να ψηφίσουν</a:t>
            </a:r>
            <a:endParaRPr lang="en-US" altLang="en-US" sz="2800" dirty="0"/>
          </a:p>
          <a:p>
            <a:pPr marL="566738" indent="-457200" eaLnBrk="1" hangingPunct="1">
              <a:lnSpc>
                <a:spcPct val="80000"/>
              </a:lnSpc>
              <a:buFont typeface="Wingdings 3" panose="05040102010807070707" pitchFamily="18" charset="2"/>
              <a:buNone/>
            </a:pPr>
            <a:endParaRPr lang="el-GR" altLang="en-US" sz="2800" dirty="0"/>
          </a:p>
          <a:p>
            <a:pPr marL="566738" indent="-457200" eaLnBrk="1" hangingPunct="1">
              <a:lnSpc>
                <a:spcPct val="80000"/>
              </a:lnSpc>
              <a:buFont typeface="Wingdings" panose="05000000000000000000" pitchFamily="2" charset="2"/>
              <a:buChar char="§"/>
            </a:pPr>
            <a:r>
              <a:rPr lang="el-GR" altLang="en-US" sz="2800" dirty="0"/>
              <a:t>Το εκλογικό κέντρο να κλείσει στις 18.00 ακριβώς</a:t>
            </a:r>
            <a:endParaRPr lang="en-US" altLang="en-US" sz="2800" dirty="0"/>
          </a:p>
          <a:p>
            <a:pPr marL="566738" indent="-457200" eaLnBrk="1" hangingPunct="1">
              <a:lnSpc>
                <a:spcPct val="80000"/>
              </a:lnSpc>
              <a:buFont typeface="Wingdings 3" panose="05040102010807070707" pitchFamily="18" charset="2"/>
              <a:buNone/>
            </a:pPr>
            <a:endParaRPr lang="el-GR" altLang="en-US" sz="2800" dirty="0"/>
          </a:p>
          <a:p>
            <a:pPr marL="566738" indent="-457200" eaLnBrk="1" hangingPunct="1">
              <a:lnSpc>
                <a:spcPct val="80000"/>
              </a:lnSpc>
              <a:buFont typeface="Wingdings" panose="05000000000000000000" pitchFamily="2" charset="2"/>
              <a:buChar char="§"/>
            </a:pPr>
            <a:r>
              <a:rPr lang="el-GR" altLang="en-US" sz="2800" dirty="0"/>
              <a:t>Προσοχή στο ενδεχόμενο παράτασης</a:t>
            </a:r>
            <a:r>
              <a:rPr lang="en-US" altLang="en-US" sz="2800" dirty="0"/>
              <a:t>:</a:t>
            </a:r>
            <a:r>
              <a:rPr lang="el-GR" altLang="en-US" sz="2800" dirty="0"/>
              <a:t> </a:t>
            </a:r>
            <a:r>
              <a:rPr lang="en-US" altLang="en-US" sz="2800" dirty="0"/>
              <a:t> </a:t>
            </a:r>
            <a:r>
              <a:rPr lang="el-GR" altLang="en-US" sz="2800" dirty="0"/>
              <a:t>Άμεση συνεννόηση με Έφορο / Β. Έφορο</a:t>
            </a:r>
          </a:p>
          <a:p>
            <a:pPr marL="566738" indent="-457200" eaLnBrk="1" hangingPunct="1">
              <a:lnSpc>
                <a:spcPct val="80000"/>
              </a:lnSpc>
              <a:buFont typeface="Wingdings 3" panose="05040102010807070707" pitchFamily="18" charset="2"/>
              <a:buNone/>
            </a:pPr>
            <a:endParaRPr lang="el-GR" altLang="en-US" sz="2800" dirty="0"/>
          </a:p>
          <a:p>
            <a:pPr marL="566738" indent="-457200" eaLnBrk="1" hangingPunct="1">
              <a:lnSpc>
                <a:spcPct val="80000"/>
              </a:lnSpc>
              <a:buFont typeface="Wingdings" panose="05000000000000000000" pitchFamily="2" charset="2"/>
              <a:buChar char="§"/>
            </a:pPr>
            <a:r>
              <a:rPr lang="el-GR" altLang="en-US" sz="2800" dirty="0"/>
              <a:t>Ενημέρωση Εφόρου / Β. Εφόρου για </a:t>
            </a:r>
            <a:r>
              <a:rPr lang="en-US" altLang="en-US" sz="2800" dirty="0"/>
              <a:t>  </a:t>
            </a:r>
            <a:r>
              <a:rPr lang="el-GR" altLang="en-US" sz="2800" dirty="0"/>
              <a:t>κλείσιμο κάλπης / εκλογικού κέντρου</a:t>
            </a:r>
          </a:p>
          <a:p>
            <a:pPr marL="566738" indent="-457200" eaLnBrk="1" hangingPunct="1">
              <a:lnSpc>
                <a:spcPct val="80000"/>
              </a:lnSpc>
              <a:buFont typeface="Wingdings" panose="05000000000000000000" pitchFamily="2" charset="2"/>
              <a:buNone/>
            </a:pPr>
            <a:endParaRPr lang="en-US" altLang="en-US" sz="2800" dirty="0"/>
          </a:p>
          <a:p>
            <a:pPr marL="566738" indent="-457200" eaLnBrk="1" hangingPunct="1"/>
            <a:endParaRPr lang="en-US" altLang="en-US" dirty="0"/>
          </a:p>
        </p:txBody>
      </p:sp>
      <p:pic>
        <p:nvPicPr>
          <p:cNvPr id="34819" name="Picture 3" descr="C:\Users\user\AppData\Local\Microsoft\Windows\Temporary Internet Files\Content.IE5\5FHATWAV\close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257800"/>
            <a:ext cx="1371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algn="ctr" eaLnBrk="1" fontAlgn="auto" hangingPunct="1">
              <a:spcAft>
                <a:spcPts val="0"/>
              </a:spcAft>
              <a:defRPr/>
            </a:pPr>
            <a:r>
              <a:rPr lang="el-GR" altLang="en-US" dirty="0">
                <a:solidFill>
                  <a:schemeClr val="tx1"/>
                </a:solidFill>
              </a:rPr>
              <a:t>Διαλογή και καταμέτρηση ψήφων</a:t>
            </a:r>
            <a:endParaRPr lang="en-US" altLang="en-US" dirty="0">
              <a:solidFill>
                <a:schemeClr val="tx1"/>
              </a:solidFill>
            </a:endParaRPr>
          </a:p>
        </p:txBody>
      </p:sp>
      <p:sp>
        <p:nvSpPr>
          <p:cNvPr id="35843" name="Rectangle 3"/>
          <p:cNvSpPr>
            <a:spLocks noGrp="1" noChangeArrowheads="1"/>
          </p:cNvSpPr>
          <p:nvPr>
            <p:ph idx="1"/>
          </p:nvPr>
        </p:nvSpPr>
        <p:spPr/>
        <p:txBody>
          <a:bodyPr/>
          <a:lstStyle/>
          <a:p>
            <a:pPr eaLnBrk="1" hangingPunct="1"/>
            <a:endParaRPr lang="el-GR" altLang="en-US" sz="2400" dirty="0"/>
          </a:p>
          <a:p>
            <a:pPr eaLnBrk="1" hangingPunct="1"/>
            <a:r>
              <a:rPr lang="el-GR" altLang="en-US" sz="2400" dirty="0">
                <a:solidFill>
                  <a:schemeClr val="tx1"/>
                </a:solidFill>
              </a:rPr>
              <a:t>Μετά το πέρας της ψηφοφορίας στις 18.00 ο </a:t>
            </a:r>
            <a:r>
              <a:rPr lang="el-GR" altLang="en-US" sz="2400" dirty="0" err="1">
                <a:solidFill>
                  <a:schemeClr val="tx1"/>
                </a:solidFill>
              </a:rPr>
              <a:t>προεδρεύων</a:t>
            </a:r>
            <a:r>
              <a:rPr lang="el-GR" altLang="en-US" sz="2400" dirty="0">
                <a:solidFill>
                  <a:schemeClr val="tx1"/>
                </a:solidFill>
              </a:rPr>
              <a:t> με τη βοήθεια των επί </a:t>
            </a:r>
            <a:r>
              <a:rPr lang="el-GR" altLang="en-US" sz="2400" dirty="0" err="1">
                <a:solidFill>
                  <a:schemeClr val="tx1"/>
                </a:solidFill>
              </a:rPr>
              <a:t>καθήκοντι</a:t>
            </a:r>
            <a:r>
              <a:rPr lang="el-GR" altLang="en-US" sz="2400" dirty="0">
                <a:solidFill>
                  <a:schemeClr val="tx1"/>
                </a:solidFill>
              </a:rPr>
              <a:t> αστυνομικών απομακρύνουν από την αίθουσα όλα τα πρόσωπα εκτός από τους βοηθούς υπαλλήλους, τους κατάλληλα εξουσιοδοτημένους αντιπροσώπους των υποψηφίων </a:t>
            </a:r>
            <a:r>
              <a:rPr lang="el-GR" altLang="en-US" sz="2400" u="sng" dirty="0">
                <a:solidFill>
                  <a:schemeClr val="tx1"/>
                </a:solidFill>
              </a:rPr>
              <a:t>(μόνο ένας ανά υποψήφιο).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l-GR" dirty="0">
                <a:solidFill>
                  <a:schemeClr val="tx1">
                    <a:lumMod val="75000"/>
                    <a:lumOff val="25000"/>
                  </a:schemeClr>
                </a:solidFill>
              </a:rPr>
              <a:t>Αρχικές ενέργειες</a:t>
            </a:r>
            <a:br>
              <a:rPr lang="el-GR" dirty="0">
                <a:solidFill>
                  <a:schemeClr val="tx1">
                    <a:lumMod val="75000"/>
                    <a:lumOff val="25000"/>
                  </a:schemeClr>
                </a:solidFill>
              </a:rPr>
            </a:br>
            <a:r>
              <a:rPr lang="el-GR" sz="2700" dirty="0">
                <a:solidFill>
                  <a:schemeClr val="tx1">
                    <a:lumMod val="75000"/>
                    <a:lumOff val="25000"/>
                  </a:schemeClr>
                </a:solidFill>
              </a:rPr>
              <a:t>15 – 17 Ιανουαρίου 2018</a:t>
            </a:r>
            <a:endParaRPr lang="en-US" sz="2700" dirty="0">
              <a:solidFill>
                <a:schemeClr val="tx1">
                  <a:lumMod val="75000"/>
                  <a:lumOff val="25000"/>
                </a:schemeClr>
              </a:solidFill>
            </a:endParaRPr>
          </a:p>
        </p:txBody>
      </p:sp>
      <p:sp>
        <p:nvSpPr>
          <p:cNvPr id="12291" name="Content Placeholder 1"/>
          <p:cNvSpPr>
            <a:spLocks noGrp="1"/>
          </p:cNvSpPr>
          <p:nvPr>
            <p:ph idx="1"/>
          </p:nvPr>
        </p:nvSpPr>
        <p:spPr/>
        <p:txBody>
          <a:bodyPr/>
          <a:lstStyle/>
          <a:p>
            <a:pPr marL="0" indent="0" eaLnBrk="1" hangingPunct="1">
              <a:buNone/>
            </a:pPr>
            <a:endParaRPr lang="el-GR" altLang="en-US" dirty="0"/>
          </a:p>
          <a:p>
            <a:pPr marL="90170" indent="-90170" eaLnBrk="1" hangingPunct="1">
              <a:buFont typeface="Wingdings" panose="05000000000000000000" pitchFamily="2" charset="2"/>
              <a:buChar char="Ø"/>
            </a:pPr>
            <a:r>
              <a:rPr lang="el-GR" altLang="en-US" sz="2400" dirty="0">
                <a:solidFill>
                  <a:srgbClr val="000000"/>
                </a:solidFill>
              </a:rPr>
              <a:t>Παραλαβή διορισμού</a:t>
            </a:r>
            <a:endParaRPr lang="el-GR" sz="2400" dirty="0">
              <a:solidFill>
                <a:srgbClr val="000000"/>
              </a:solidFill>
            </a:endParaRPr>
          </a:p>
          <a:p>
            <a:pPr marL="90170" indent="-90170" eaLnBrk="1" hangingPunct="1">
              <a:buFont typeface="Wingdings" panose="05000000000000000000" pitchFamily="2" charset="2"/>
              <a:buChar char="Ø"/>
            </a:pPr>
            <a:r>
              <a:rPr lang="el-GR" altLang="en-US" sz="2400" dirty="0">
                <a:solidFill>
                  <a:srgbClr val="000000"/>
                </a:solidFill>
              </a:rPr>
              <a:t>Επικοινωνία με Β. Έφορο</a:t>
            </a:r>
          </a:p>
          <a:p>
            <a:pPr marL="90170" indent="-90170" eaLnBrk="1" hangingPunct="1">
              <a:buFont typeface="Wingdings" panose="05000000000000000000" pitchFamily="2" charset="2"/>
              <a:buChar char="Ø"/>
            </a:pPr>
            <a:r>
              <a:rPr lang="el-GR" altLang="en-US" sz="2400" dirty="0">
                <a:solidFill>
                  <a:srgbClr val="000000"/>
                </a:solidFill>
              </a:rPr>
              <a:t>Επικοινωνία / συνεννόηση με βοηθούς υπαλλήλους</a:t>
            </a:r>
          </a:p>
          <a:p>
            <a:pPr marL="90170" indent="-90170" eaLnBrk="1" hangingPunct="1">
              <a:buFont typeface="Wingdings" panose="05000000000000000000" pitchFamily="2" charset="2"/>
              <a:buChar char="Ø"/>
            </a:pPr>
            <a:r>
              <a:rPr lang="el-GR" altLang="en-US" sz="2400" dirty="0">
                <a:solidFill>
                  <a:srgbClr val="000000"/>
                </a:solidFill>
              </a:rPr>
              <a:t>Υποχρεωτική συμμετοχή στην ενημερωτική ημερίδα (18 ή 19.1.2018) και στη συνάντηση με Γενικό Έφορο </a:t>
            </a:r>
            <a:endParaRPr lang="en-GB" altLang="en-US" sz="2400" dirty="0">
              <a:solidFill>
                <a:srgbClr val="000000"/>
              </a:solidFill>
            </a:endParaRPr>
          </a:p>
          <a:p>
            <a:pPr marL="0" indent="0" eaLnBrk="1" hangingPunct="1">
              <a:buNone/>
            </a:pPr>
            <a:r>
              <a:rPr lang="el-GR" altLang="en-US" sz="2400" b="1" u="sng" dirty="0">
                <a:solidFill>
                  <a:srgbClr val="000000"/>
                </a:solidFill>
              </a:rPr>
              <a:t>(Τρίτη 23.1.2018, 9</a:t>
            </a:r>
            <a:r>
              <a:rPr lang="en-US" altLang="en-US" sz="2400" b="1" u="sng" dirty="0">
                <a:solidFill>
                  <a:srgbClr val="000000"/>
                </a:solidFill>
              </a:rPr>
              <a:t>.</a:t>
            </a:r>
            <a:r>
              <a:rPr lang="el-GR" altLang="en-US" sz="2400" b="1" u="sng" dirty="0">
                <a:solidFill>
                  <a:srgbClr val="000000"/>
                </a:solidFill>
              </a:rPr>
              <a:t>30 π.μ.)</a:t>
            </a:r>
          </a:p>
          <a:p>
            <a:pPr marL="90170" indent="-90170" eaLnBrk="1" hangingPunct="1">
              <a:buFont typeface="Wingdings" panose="05000000000000000000" pitchFamily="2" charset="2"/>
              <a:buChar char="Ø"/>
            </a:pPr>
            <a:r>
              <a:rPr lang="el-GR" altLang="en-US" sz="2400" dirty="0">
                <a:solidFill>
                  <a:srgbClr val="000000"/>
                </a:solidFill>
              </a:rPr>
              <a:t>Υποβολή ερωτημάτων, τυχόν αναγκαίων διευκρινήσεων, αποριών </a:t>
            </a:r>
            <a:r>
              <a:rPr lang="el-GR" altLang="en-US" sz="2400" dirty="0" err="1">
                <a:solidFill>
                  <a:srgbClr val="000000"/>
                </a:solidFill>
              </a:rPr>
              <a:t>κλπ</a:t>
            </a:r>
            <a:endParaRPr lang="el-GR" altLang="en-US" sz="2400" dirty="0">
              <a:solidFill>
                <a:srgbClr val="000000"/>
              </a:solidFill>
            </a:endParaRPr>
          </a:p>
          <a:p>
            <a:pPr marL="90170" indent="-90170" eaLnBrk="1" hangingPunct="1">
              <a:buFont typeface="Wingdings 3" panose="05040102010807070707" pitchFamily="18" charset="2"/>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9" name="Content Placeholder 8"/>
          <p:cNvSpPr>
            <a:spLocks noGrp="1"/>
          </p:cNvSpPr>
          <p:nvPr>
            <p:ph idx="1"/>
          </p:nvPr>
        </p:nvSpPr>
        <p:spPr>
          <a:xfrm>
            <a:off x="285750" y="1785938"/>
            <a:ext cx="2857500" cy="4525962"/>
          </a:xfrm>
        </p:spPr>
        <p:txBody>
          <a:bodyPr/>
          <a:lstStyle/>
          <a:p>
            <a:pPr marL="0" indent="0">
              <a:buNone/>
            </a:pPr>
            <a:r>
              <a:rPr lang="el-GR" sz="2400" dirty="0">
                <a:effectLst>
                  <a:outerShdw blurRad="38100" dist="38100" dir="2700000" algn="tl">
                    <a:srgbClr val="C0C0C0"/>
                  </a:outerShdw>
                </a:effectLst>
              </a:rPr>
              <a:t>Συμπλήρωση Πρακτικού για την Κατάσταση Ψηφοδελτίων </a:t>
            </a:r>
            <a:r>
              <a:rPr lang="el-GR" sz="2000" dirty="0">
                <a:effectLst>
                  <a:outerShdw blurRad="38100" dist="38100" dir="2700000" algn="tl">
                    <a:srgbClr val="C0C0C0"/>
                  </a:outerShdw>
                </a:effectLst>
              </a:rPr>
              <a:t>(Π.Ε.11)</a:t>
            </a:r>
            <a:endParaRPr lang="en-US" sz="2000" dirty="0">
              <a:effectLst>
                <a:outerShdw blurRad="38100" dist="38100" dir="2700000" algn="tl">
                  <a:srgbClr val="C0C0C0"/>
                </a:outerShdw>
              </a:effectLst>
            </a:endParaRPr>
          </a:p>
        </p:txBody>
      </p:sp>
      <p:pic>
        <p:nvPicPr>
          <p:cNvPr id="5837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4679804" y="285750"/>
            <a:ext cx="3995537" cy="5807546"/>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467544" y="188640"/>
            <a:ext cx="8229600" cy="936104"/>
          </a:xfrm>
        </p:spPr>
        <p:txBody>
          <a:bodyPr>
            <a:normAutofit/>
          </a:bodyPr>
          <a:lstStyle/>
          <a:p>
            <a:pPr eaLnBrk="1" fontAlgn="auto" hangingPunct="1">
              <a:spcAft>
                <a:spcPts val="0"/>
              </a:spcAft>
              <a:defRPr/>
            </a:pPr>
            <a:endParaRPr lang="en-US" sz="2400" b="1" dirty="0">
              <a:solidFill>
                <a:schemeClr val="tx1"/>
              </a:solidFill>
            </a:endParaRPr>
          </a:p>
        </p:txBody>
      </p:sp>
      <p:sp>
        <p:nvSpPr>
          <p:cNvPr id="6" name="Footer Placeholder 3"/>
          <p:cNvSpPr>
            <a:spLocks noGrp="1"/>
          </p:cNvSpPr>
          <p:nvPr>
            <p:ph type="ftr" sz="quarter" idx="12"/>
          </p:nvPr>
        </p:nvSpPr>
        <p:spPr>
          <a:xfrm>
            <a:off x="3048000" y="6248400"/>
            <a:ext cx="3744416" cy="476250"/>
          </a:xfrm>
        </p:spPr>
        <p:txBody>
          <a:bodyPr/>
          <a:lstStyle/>
          <a:p>
            <a:endParaRPr lang="el-GR" dirty="0">
              <a:solidFill>
                <a:schemeClr val="bg1">
                  <a:lumMod val="50000"/>
                </a:schemeClr>
              </a:solidFill>
            </a:endParaRPr>
          </a:p>
        </p:txBody>
      </p:sp>
    </p:spTree>
    <p:extLst>
      <p:ext uri="{BB962C8B-B14F-4D97-AF65-F5344CB8AC3E}">
        <p14:creationId xmlns:p14="http://schemas.microsoft.com/office/powerpoint/2010/main" val="1858253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fade">
                                      <p:cBhvr>
                                        <p:cTn id="7" dur="1000"/>
                                        <p:tgtEl>
                                          <p:spTgt spid="1126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0"/>
                                        </p:tgtEl>
                                        <p:attrNameLst>
                                          <p:attrName>style.visibility</p:attrName>
                                        </p:attrNameLst>
                                      </p:cBhvr>
                                      <p:to>
                                        <p:strVal val="visible"/>
                                      </p:to>
                                    </p:set>
                                    <p:animEffect transition="in" filter="fade">
                                      <p:cBhvr>
                                        <p:cTn id="10"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57200" y="228600"/>
            <a:ext cx="8229600" cy="5778500"/>
          </a:xfrm>
        </p:spPr>
        <p:txBody>
          <a:bodyPr/>
          <a:lstStyle/>
          <a:p>
            <a:pPr eaLnBrk="1" hangingPunct="1">
              <a:defRPr/>
            </a:pPr>
            <a:r>
              <a:rPr lang="el-GR" altLang="en-US" sz="3200" b="1" u="sng" dirty="0">
                <a:solidFill>
                  <a:schemeClr val="tx1"/>
                </a:solidFill>
              </a:rPr>
              <a:t>Στη διαλογή και καταμέτρηση μετέχουν μόνο ο </a:t>
            </a:r>
            <a:r>
              <a:rPr lang="el-GR" altLang="en-US" sz="3200" b="1" u="sng" dirty="0" err="1">
                <a:solidFill>
                  <a:schemeClr val="tx1"/>
                </a:solidFill>
              </a:rPr>
              <a:t>προεδρεύων</a:t>
            </a:r>
            <a:r>
              <a:rPr lang="el-GR" altLang="en-US" sz="3200" b="1" u="sng" dirty="0">
                <a:solidFill>
                  <a:schemeClr val="tx1"/>
                </a:solidFill>
              </a:rPr>
              <a:t> και οι βοηθοί του</a:t>
            </a:r>
          </a:p>
          <a:p>
            <a:pPr eaLnBrk="1" hangingPunct="1">
              <a:buFont typeface="Wingdings 3" panose="05040102010807070707" pitchFamily="18" charset="2"/>
              <a:buNone/>
              <a:defRPr/>
            </a:pPr>
            <a:endParaRPr lang="el-GR" altLang="en-US" dirty="0"/>
          </a:p>
          <a:p>
            <a:pPr eaLnBrk="1" hangingPunct="1">
              <a:defRPr/>
            </a:pPr>
            <a:endParaRPr lang="el-GR" altLang="en-US" dirty="0"/>
          </a:p>
          <a:p>
            <a:pPr algn="just" eaLnBrk="1" hangingPunct="1">
              <a:buFont typeface="Wingdings" panose="05000000000000000000" pitchFamily="2" charset="2"/>
              <a:buChar char="v"/>
              <a:defRPr/>
            </a:pPr>
            <a:r>
              <a:rPr lang="el-GR" altLang="en-US" sz="2800" dirty="0">
                <a:solidFill>
                  <a:schemeClr val="tx1"/>
                </a:solidFill>
              </a:rPr>
              <a:t>Οι εκπρόσωποι των υποψηφίων παρακολουθούν τη διαλογή και καταμέτρηση </a:t>
            </a:r>
            <a:r>
              <a:rPr lang="el-GR" altLang="en-US" sz="2800" u="sng" dirty="0">
                <a:solidFill>
                  <a:schemeClr val="tx1"/>
                </a:solidFill>
              </a:rPr>
              <a:t>χωρίς να μετέχουν στη διαδικασία</a:t>
            </a:r>
            <a:r>
              <a:rPr lang="el-GR" altLang="en-US" sz="2800" dirty="0">
                <a:solidFill>
                  <a:schemeClr val="tx1"/>
                </a:solidFill>
              </a:rPr>
              <a:t>, δεν έχουν στα χέρια τους πέννες και άλλη γραφική ύλη. Όταν ολοκληρωθεί η διαδικασία και αποσταλεί με φαξ το ΦΚΨ στον Έφορο, μπορούν να σημειώσουν το αποτέλεσμα σε ειδικό έντυπο.</a:t>
            </a:r>
          </a:p>
          <a:p>
            <a:pPr marL="0" indent="0" eaLnBrk="1" hangingPunct="1">
              <a:buFont typeface="Calibri" panose="020F0502020204030204" pitchFamily="34" charset="0"/>
              <a:buNone/>
              <a:defRPr/>
            </a:pPr>
            <a:endParaRPr lang="el-GR" altLang="en-US" sz="2800" dirty="0">
              <a:solidFill>
                <a:schemeClr val="tx1"/>
              </a:solidFill>
            </a:endParaRPr>
          </a:p>
          <a:p>
            <a:pPr eaLnBrk="1" hangingPunct="1">
              <a:buFont typeface="Wingdings" panose="05000000000000000000" pitchFamily="2" charset="2"/>
              <a:buChar char="v"/>
              <a:defRPr/>
            </a:pPr>
            <a:r>
              <a:rPr lang="el-GR" altLang="en-US" sz="3200" dirty="0">
                <a:solidFill>
                  <a:schemeClr val="tx1"/>
                </a:solidFill>
              </a:rPr>
              <a:t>Απαγορεύεται αυστηρά η χρήση, καθ’ οιονδήποτε τρόπο, κινητών τηλεφώνων</a:t>
            </a:r>
            <a:endParaRPr lang="en-US" altLang="en-US" sz="3200" b="1" u="sng" dirty="0">
              <a:solidFill>
                <a:schemeClr val="tx1"/>
              </a:solidFill>
            </a:endParaRPr>
          </a:p>
        </p:txBody>
      </p:sp>
      <p:pic>
        <p:nvPicPr>
          <p:cNvPr id="36867" name="Picture 5" descr="C:\Users\user\AppData\Local\Microsoft\Windows\Temporary Internet Files\Content.IE5\BFQL0QA1\mobile-phone-prohibited-no-cell-sign-isolated-white-background-423582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181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381000"/>
            <a:ext cx="8229600" cy="5626100"/>
          </a:xfrm>
        </p:spPr>
        <p:txBody>
          <a:bodyPr/>
          <a:lstStyle/>
          <a:p>
            <a:pPr eaLnBrk="1" hangingPunct="1">
              <a:lnSpc>
                <a:spcPct val="80000"/>
              </a:lnSpc>
              <a:buFont typeface="Wingdings" panose="05000000000000000000" pitchFamily="2" charset="2"/>
              <a:buChar char="v"/>
            </a:pPr>
            <a:r>
              <a:rPr lang="el-GR" altLang="en-US" sz="2800" dirty="0">
                <a:solidFill>
                  <a:schemeClr val="tx1"/>
                </a:solidFill>
              </a:rPr>
              <a:t>Η κάλπη ανοίγεται από τον </a:t>
            </a:r>
            <a:r>
              <a:rPr lang="el-GR" altLang="en-US" sz="2800" dirty="0" err="1">
                <a:solidFill>
                  <a:schemeClr val="tx1"/>
                </a:solidFill>
              </a:rPr>
              <a:t>προεδρεύοντα</a:t>
            </a:r>
            <a:r>
              <a:rPr lang="el-GR" altLang="en-US" sz="2800" dirty="0">
                <a:solidFill>
                  <a:schemeClr val="tx1"/>
                </a:solidFill>
              </a:rPr>
              <a:t> στην παρουσία των αντιπροσώπων των υποψηφίων</a:t>
            </a:r>
          </a:p>
          <a:p>
            <a:pPr eaLnBrk="1" hangingPunct="1">
              <a:lnSpc>
                <a:spcPct val="80000"/>
              </a:lnSpc>
              <a:buFont typeface="Wingdings 3" panose="05040102010807070707" pitchFamily="18" charset="2"/>
              <a:buNone/>
            </a:pPr>
            <a:endParaRPr lang="el-GR" altLang="en-US" sz="2800" dirty="0">
              <a:solidFill>
                <a:schemeClr val="tx1"/>
              </a:solidFill>
            </a:endParaRPr>
          </a:p>
          <a:p>
            <a:pPr eaLnBrk="1" hangingPunct="1">
              <a:lnSpc>
                <a:spcPct val="80000"/>
              </a:lnSpc>
              <a:buFont typeface="Wingdings" panose="05000000000000000000" pitchFamily="2" charset="2"/>
              <a:buChar char="v"/>
            </a:pPr>
            <a:r>
              <a:rPr lang="el-GR" altLang="en-US" sz="2800" dirty="0">
                <a:solidFill>
                  <a:schemeClr val="tx1"/>
                </a:solidFill>
              </a:rPr>
              <a:t>Το περιεχόμενο της κάλπης </a:t>
            </a:r>
            <a:r>
              <a:rPr lang="el-GR" altLang="en-US" sz="2800" dirty="0" err="1">
                <a:solidFill>
                  <a:schemeClr val="tx1"/>
                </a:solidFill>
              </a:rPr>
              <a:t>αδειάζεται</a:t>
            </a:r>
            <a:r>
              <a:rPr lang="el-GR" altLang="en-US" sz="2800" dirty="0">
                <a:solidFill>
                  <a:schemeClr val="tx1"/>
                </a:solidFill>
              </a:rPr>
              <a:t> πάνω στο τραπέζι και αφού διαπιστωθεί ότι δεν παρέμεινε ψηφοδέλτιο στην κάλπη ξεκινά η διαλογή με δέσμες των 20 ψηφοδελτίων</a:t>
            </a:r>
          </a:p>
          <a:p>
            <a:pPr eaLnBrk="1" hangingPunct="1">
              <a:lnSpc>
                <a:spcPct val="80000"/>
              </a:lnSpc>
              <a:buFont typeface="Wingdings 3" panose="05040102010807070707" pitchFamily="18" charset="2"/>
              <a:buNone/>
            </a:pPr>
            <a:endParaRPr lang="el-GR" altLang="en-US" sz="2800" dirty="0">
              <a:solidFill>
                <a:schemeClr val="tx1"/>
              </a:solidFill>
            </a:endParaRPr>
          </a:p>
          <a:p>
            <a:pPr eaLnBrk="1" hangingPunct="1">
              <a:lnSpc>
                <a:spcPct val="80000"/>
              </a:lnSpc>
              <a:buFont typeface="Wingdings" panose="05000000000000000000" pitchFamily="2" charset="2"/>
              <a:buChar char="v"/>
            </a:pPr>
            <a:r>
              <a:rPr lang="el-GR" altLang="en-US" sz="2800" dirty="0">
                <a:solidFill>
                  <a:schemeClr val="tx1"/>
                </a:solidFill>
              </a:rPr>
              <a:t>Αφού επιβεβαιωθεί από τον </a:t>
            </a:r>
            <a:r>
              <a:rPr lang="el-GR" altLang="en-US" sz="2800" dirty="0" err="1">
                <a:solidFill>
                  <a:schemeClr val="tx1"/>
                </a:solidFill>
              </a:rPr>
              <a:t>προεδρεύοντα</a:t>
            </a:r>
            <a:r>
              <a:rPr lang="el-GR" altLang="en-US" sz="2800" dirty="0">
                <a:solidFill>
                  <a:schemeClr val="tx1"/>
                </a:solidFill>
              </a:rPr>
              <a:t> ότι ο αριθμός των ψηφοδελτίων που βρίσκονται στην κάλπη συμπίπτει με τον αριθμό των </a:t>
            </a:r>
            <a:r>
              <a:rPr lang="el-GR" altLang="en-US" sz="2800" dirty="0" err="1">
                <a:solidFill>
                  <a:schemeClr val="tx1"/>
                </a:solidFill>
              </a:rPr>
              <a:t>ψηφισάντων</a:t>
            </a:r>
            <a:r>
              <a:rPr lang="el-GR" altLang="en-US" sz="2800" dirty="0">
                <a:solidFill>
                  <a:schemeClr val="tx1"/>
                </a:solidFill>
              </a:rPr>
              <a:t> και συμπληρωθεί κατάλληλα το Πρακτικό για την κατάσταση των ψηφοδελτίων , ξεκινά αμέσως η καταμέτρηση</a:t>
            </a:r>
          </a:p>
          <a:p>
            <a:pPr eaLnBrk="1" hangingPunct="1">
              <a:lnSpc>
                <a:spcPct val="80000"/>
              </a:lnSpc>
            </a:pPr>
            <a:endParaRPr lang="en-US" altLang="en-US" sz="2400" dirty="0"/>
          </a:p>
        </p:txBody>
      </p:sp>
      <p:pic>
        <p:nvPicPr>
          <p:cNvPr id="37891" name="Picture 8" descr="C:\Users\user\AppData\Local\Microsoft\Windows\Temporary Internet Files\Content.IE5\HI600T3J\6306132745_347e21a6e8_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562600"/>
            <a:ext cx="175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57200" y="609600"/>
            <a:ext cx="8229600" cy="5397500"/>
          </a:xfrm>
        </p:spPr>
        <p:txBody>
          <a:bodyPr/>
          <a:lstStyle/>
          <a:p>
            <a:pPr eaLnBrk="1" hangingPunct="1"/>
            <a:r>
              <a:rPr lang="el-GR" altLang="en-US" sz="2800" dirty="0">
                <a:solidFill>
                  <a:schemeClr val="tx1"/>
                </a:solidFill>
              </a:rPr>
              <a:t>Τα ψηφοδέλτια ανοίγονται ενώπιον των εκπροσώπων και αφού διαπιστωθεί η εγκυρότητά τους, ο βοηθός αναφέρει στη συνέχεια, σε επήκοο όλων των παρισταμένων, το όνομα του υποψήφιου υπέρ του οποίου δόθηκε η ψήφος και τοποθετούνται σε στήλες ανά υποψήφιο </a:t>
            </a:r>
          </a:p>
          <a:p>
            <a:pPr eaLnBrk="1" hangingPunct="1">
              <a:buFont typeface="Wingdings 3" panose="05040102010807070707" pitchFamily="18" charset="2"/>
              <a:buNone/>
            </a:pPr>
            <a:endParaRPr lang="el-GR" altLang="en-US" sz="2800" dirty="0">
              <a:solidFill>
                <a:schemeClr val="tx1"/>
              </a:solidFill>
            </a:endParaRPr>
          </a:p>
          <a:p>
            <a:pPr eaLnBrk="1" hangingPunct="1"/>
            <a:r>
              <a:rPr lang="el-GR" altLang="en-US" sz="2800" dirty="0">
                <a:solidFill>
                  <a:schemeClr val="tx1"/>
                </a:solidFill>
              </a:rPr>
              <a:t>Υπενθυμίζεται: επιτρεπόμενα σημεία </a:t>
            </a:r>
          </a:p>
          <a:p>
            <a:pPr eaLnBrk="1" hangingPunct="1">
              <a:buFont typeface="Wingdings 3" panose="05040102010807070707" pitchFamily="18" charset="2"/>
              <a:buNone/>
            </a:pPr>
            <a:r>
              <a:rPr lang="el-GR" altLang="en-US" sz="6000" dirty="0">
                <a:solidFill>
                  <a:schemeClr val="tx1"/>
                </a:solidFill>
              </a:rPr>
              <a:t> 		   </a:t>
            </a:r>
            <a:r>
              <a:rPr lang="en-US" altLang="en-US" sz="5500" dirty="0">
                <a:solidFill>
                  <a:schemeClr val="tx1"/>
                </a:solidFill>
              </a:rPr>
              <a:t>X</a:t>
            </a:r>
            <a:r>
              <a:rPr lang="el-GR" altLang="en-US" sz="6000" dirty="0">
                <a:solidFill>
                  <a:schemeClr val="tx1"/>
                </a:solidFill>
              </a:rPr>
              <a:t>  , </a:t>
            </a:r>
            <a:r>
              <a:rPr lang="el-GR" altLang="en-US" sz="7200" b="1" dirty="0">
                <a:solidFill>
                  <a:schemeClr val="tx1"/>
                </a:solidFill>
              </a:rPr>
              <a:t>+</a:t>
            </a:r>
            <a:r>
              <a:rPr lang="el-GR" altLang="en-US" sz="7200" dirty="0">
                <a:solidFill>
                  <a:schemeClr val="tx1"/>
                </a:solidFill>
              </a:rPr>
              <a:t> , </a:t>
            </a:r>
            <a:r>
              <a:rPr lang="el-GR" altLang="en-US" sz="7500" dirty="0">
                <a:solidFill>
                  <a:schemeClr val="tx1"/>
                </a:solidFill>
                <a:sym typeface="Wingdings" panose="05000000000000000000" pitchFamily="2" charset="2"/>
              </a:rPr>
              <a:t></a:t>
            </a:r>
            <a:endParaRPr lang="en-US" altLang="en-US" sz="75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57200" y="76200"/>
            <a:ext cx="8229600" cy="5930900"/>
          </a:xfrm>
          <a:blipFill dpi="0" rotWithShape="1">
            <a:blip r:embed="rId2"/>
            <a:srcRect/>
            <a:tile tx="0" ty="0" sx="100000" sy="100000" flip="none" algn="tl"/>
          </a:blipFill>
        </p:spPr>
        <p:txBody>
          <a:bodyPr/>
          <a:lstStyle/>
          <a:p>
            <a:pPr eaLnBrk="1" hangingPunct="1">
              <a:lnSpc>
                <a:spcPct val="80000"/>
              </a:lnSpc>
            </a:pPr>
            <a:endParaRPr lang="el-GR" altLang="en-US" dirty="0"/>
          </a:p>
          <a:p>
            <a:pPr eaLnBrk="1" hangingPunct="1">
              <a:lnSpc>
                <a:spcPct val="80000"/>
              </a:lnSpc>
              <a:buFont typeface="Wingdings" panose="05000000000000000000" pitchFamily="2" charset="2"/>
              <a:buChar char="Ø"/>
            </a:pPr>
            <a:r>
              <a:rPr lang="el-GR" altLang="en-US" sz="2800" dirty="0"/>
              <a:t>Αφού ληφθεί τελική απόφαση για τα τυχόν αμφισβητούμενα ψηφοδέλτια, καταμετρούνται τα έγκυρα, σχηματίζοντας δέσμες των 20 ανά υποψήφιο. </a:t>
            </a:r>
          </a:p>
          <a:p>
            <a:pPr eaLnBrk="1" hangingPunct="1">
              <a:lnSpc>
                <a:spcPct val="80000"/>
              </a:lnSpc>
              <a:buFont typeface="Wingdings" panose="05000000000000000000" pitchFamily="2" charset="2"/>
              <a:buChar char="Ø"/>
            </a:pPr>
            <a:r>
              <a:rPr lang="el-GR" altLang="en-US" sz="2800" dirty="0"/>
              <a:t>Καταχωρούνται αριθμητικά και ολογράφως οι ψήφοι κάθε  υποψηφίου στο αντίστοιχο τετραγωνάκι του Φύλλου Καταμέτρησης Ψήφων</a:t>
            </a:r>
          </a:p>
          <a:p>
            <a:pPr eaLnBrk="1" hangingPunct="1">
              <a:lnSpc>
                <a:spcPct val="80000"/>
              </a:lnSpc>
              <a:buFont typeface="Wingdings" panose="05000000000000000000" pitchFamily="2" charset="2"/>
              <a:buChar char="Ø"/>
            </a:pPr>
            <a:r>
              <a:rPr lang="el-GR" altLang="en-US" sz="2800" dirty="0"/>
              <a:t>Το Φύλλο Καταμέτρησης Ψήφων αφού συμπληρωθεί και υπογραφεί από τους βοηθούς καταμέτρησης και καταγραφής, θα πρέπει να </a:t>
            </a:r>
            <a:r>
              <a:rPr lang="el-GR" altLang="en-US" sz="2800" b="1" u="sng" dirty="0"/>
              <a:t>υπογραφεί και να σφραγιστεί</a:t>
            </a:r>
            <a:r>
              <a:rPr lang="el-GR" altLang="en-US" sz="2800" dirty="0"/>
              <a:t> στο κάτω μέρος από τον </a:t>
            </a:r>
            <a:r>
              <a:rPr lang="el-GR" altLang="en-US" sz="2800" dirty="0" err="1"/>
              <a:t>προεδρεύοντα</a:t>
            </a:r>
            <a:r>
              <a:rPr lang="el-GR" altLang="en-US" sz="2800" dirty="0"/>
              <a:t>, ο οποίος </a:t>
            </a:r>
            <a:r>
              <a:rPr lang="el-GR" altLang="en-US" sz="2800" b="1" u="sng" dirty="0"/>
              <a:t>θα επιβεβαιώσει την ορθότητα των καταχωρήσεων. </a:t>
            </a:r>
            <a:r>
              <a:rPr lang="el-GR" altLang="en-US" sz="2800" dirty="0"/>
              <a:t>Οι εκπρόσωποι των υποψηφίων μπορούν να υπογράψουν, αν το επιθυμούν</a:t>
            </a:r>
          </a:p>
          <a:p>
            <a:pPr eaLnBrk="1" hangingPunct="1">
              <a:lnSpc>
                <a:spcPct val="80000"/>
              </a:lnSpc>
              <a:buFont typeface="Wingdings" panose="05000000000000000000" pitchFamily="2" charset="2"/>
              <a:buChar char="Ø"/>
            </a:pPr>
            <a:r>
              <a:rPr lang="el-GR" altLang="en-US" sz="2800" dirty="0"/>
              <a:t>Ο </a:t>
            </a:r>
            <a:r>
              <a:rPr lang="el-GR" altLang="en-US" sz="2800" dirty="0" err="1"/>
              <a:t>προεδρεύων</a:t>
            </a:r>
            <a:r>
              <a:rPr lang="el-GR" altLang="en-US" sz="2800" dirty="0"/>
              <a:t> </a:t>
            </a:r>
            <a:r>
              <a:rPr lang="el-GR" altLang="en-US" sz="2800" b="1" u="sng" dirty="0"/>
              <a:t>διαβιβάζει αμέσως μετά το Φύλλο Καταμέτρησης στον Έφορο με φαξ.</a:t>
            </a:r>
            <a:endParaRPr lang="en-US" altLang="en-US" sz="2800" b="1" u="sng"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algn="ctr" eaLnBrk="1" fontAlgn="auto" hangingPunct="1">
              <a:spcAft>
                <a:spcPts val="0"/>
              </a:spcAft>
              <a:defRPr/>
            </a:pPr>
            <a:r>
              <a:rPr lang="el-GR" altLang="en-US" sz="3200" b="1" dirty="0">
                <a:solidFill>
                  <a:schemeClr val="tx1">
                    <a:lumMod val="75000"/>
                    <a:lumOff val="25000"/>
                  </a:schemeClr>
                </a:solidFill>
              </a:rPr>
              <a:t>Ετοιμασία / σφράγισμα</a:t>
            </a:r>
            <a:br>
              <a:rPr lang="el-GR" altLang="en-US" sz="3200" b="1" dirty="0">
                <a:solidFill>
                  <a:schemeClr val="tx1">
                    <a:lumMod val="75000"/>
                    <a:lumOff val="25000"/>
                  </a:schemeClr>
                </a:solidFill>
              </a:rPr>
            </a:br>
            <a:r>
              <a:rPr lang="el-GR" altLang="en-US" sz="3200" b="1" dirty="0">
                <a:solidFill>
                  <a:schemeClr val="tx1">
                    <a:lumMod val="75000"/>
                    <a:lumOff val="25000"/>
                  </a:schemeClr>
                </a:solidFill>
              </a:rPr>
              <a:t>δεμάτων </a:t>
            </a:r>
            <a:endParaRPr lang="en-US" altLang="en-US" sz="3200" b="1" dirty="0">
              <a:solidFill>
                <a:schemeClr val="tx1">
                  <a:lumMod val="75000"/>
                  <a:lumOff val="25000"/>
                </a:schemeClr>
              </a:solidFill>
            </a:endParaRPr>
          </a:p>
        </p:txBody>
      </p:sp>
      <p:sp>
        <p:nvSpPr>
          <p:cNvPr id="40963" name="Rectangle 3"/>
          <p:cNvSpPr>
            <a:spLocks noGrp="1" noChangeArrowheads="1"/>
          </p:cNvSpPr>
          <p:nvPr>
            <p:ph idx="1"/>
          </p:nvPr>
        </p:nvSpPr>
        <p:spPr>
          <a:xfrm>
            <a:off x="457200" y="1570038"/>
            <a:ext cx="8229600" cy="4525962"/>
          </a:xfrm>
        </p:spPr>
        <p:txBody>
          <a:bodyPr/>
          <a:lstStyle/>
          <a:p>
            <a:pPr eaLnBrk="1" hangingPunct="1"/>
            <a:endParaRPr lang="el-GR" altLang="en-US" dirty="0"/>
          </a:p>
          <a:p>
            <a:pPr eaLnBrk="1" hangingPunct="1"/>
            <a:r>
              <a:rPr lang="el-GR" altLang="en-US" sz="2400" dirty="0">
                <a:solidFill>
                  <a:schemeClr val="tx1"/>
                </a:solidFill>
              </a:rPr>
              <a:t>Στην παρουσία των αντιπροσώπων υποψηφίων, σε περίπτωση που είναι παρόντες, ο </a:t>
            </a:r>
            <a:r>
              <a:rPr lang="el-GR" altLang="en-US" sz="2400" dirty="0" err="1">
                <a:solidFill>
                  <a:schemeClr val="tx1"/>
                </a:solidFill>
              </a:rPr>
              <a:t>προεδρεύων</a:t>
            </a:r>
            <a:r>
              <a:rPr lang="el-GR" altLang="en-US" sz="2400" dirty="0">
                <a:solidFill>
                  <a:schemeClr val="tx1"/>
                </a:solidFill>
              </a:rPr>
              <a:t> θα ετοιμάσει και  θα σφραγίσει τα ακόλουθα δέματα</a:t>
            </a:r>
            <a:r>
              <a:rPr lang="en-US" altLang="en-US" sz="2400" dirty="0">
                <a:solidFill>
                  <a:schemeClr val="tx1"/>
                </a:solidFill>
              </a:rPr>
              <a:t>: </a:t>
            </a:r>
            <a:endParaRPr lang="el-GR" altLang="en-US" sz="2400" dirty="0">
              <a:solidFill>
                <a:schemeClr val="tx1"/>
              </a:solidFill>
            </a:endParaRPr>
          </a:p>
        </p:txBody>
      </p:sp>
      <p:pic>
        <p:nvPicPr>
          <p:cNvPr id="40964" name="Picture 4" descr="C:\Users\user\AppData\Local\Microsoft\Windows\Temporary Internet Files\Content.IE5\5FHATWAV\PngMedium-carton-box-full-of-carton-pieces--1563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49580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57200" y="228600"/>
            <a:ext cx="8229600" cy="5821363"/>
          </a:xfrm>
        </p:spPr>
        <p:txBody>
          <a:bodyPr/>
          <a:lstStyle/>
          <a:p>
            <a:pPr eaLnBrk="1" hangingPunct="1"/>
            <a:r>
              <a:rPr lang="el-GR" altLang="en-US" sz="2400" u="sng" dirty="0">
                <a:solidFill>
                  <a:schemeClr val="tx1"/>
                </a:solidFill>
              </a:rPr>
              <a:t>Δέμα </a:t>
            </a:r>
            <a:r>
              <a:rPr lang="el-GR" altLang="en-US" sz="2400" u="sng" dirty="0" err="1">
                <a:solidFill>
                  <a:schemeClr val="tx1"/>
                </a:solidFill>
              </a:rPr>
              <a:t>αρ</a:t>
            </a:r>
            <a:r>
              <a:rPr lang="el-GR" altLang="en-US" sz="2400" u="sng" dirty="0">
                <a:solidFill>
                  <a:schemeClr val="tx1"/>
                </a:solidFill>
              </a:rPr>
              <a:t>. 1</a:t>
            </a:r>
            <a:r>
              <a:rPr lang="el-GR" altLang="en-US" sz="2400" dirty="0">
                <a:solidFill>
                  <a:schemeClr val="tx1"/>
                </a:solidFill>
              </a:rPr>
              <a:t>	 Τα ψηφοδέλτια που δεν χρησιμοποιήθηκαν και εκείνα που τυχόν </a:t>
            </a:r>
            <a:r>
              <a:rPr lang="el-GR" altLang="en-US" sz="2400" dirty="0" err="1">
                <a:solidFill>
                  <a:schemeClr val="tx1"/>
                </a:solidFill>
              </a:rPr>
              <a:t>αχρηστεύθηκαν</a:t>
            </a:r>
            <a:r>
              <a:rPr lang="el-GR" altLang="en-US" sz="2400" dirty="0">
                <a:solidFill>
                  <a:schemeClr val="tx1"/>
                </a:solidFill>
              </a:rPr>
              <a:t> </a:t>
            </a:r>
          </a:p>
          <a:p>
            <a:pPr eaLnBrk="1" hangingPunct="1">
              <a:buFont typeface="Wingdings 3" panose="05040102010807070707" pitchFamily="18" charset="2"/>
              <a:buNone/>
            </a:pPr>
            <a:endParaRPr lang="el-GR" altLang="en-US" sz="2400" dirty="0">
              <a:solidFill>
                <a:schemeClr val="tx1"/>
              </a:solidFill>
            </a:endParaRPr>
          </a:p>
          <a:p>
            <a:pPr eaLnBrk="1" hangingPunct="1">
              <a:buFont typeface="Wingdings 3" panose="05040102010807070707" pitchFamily="18" charset="2"/>
              <a:buNone/>
            </a:pPr>
            <a:endParaRPr lang="el-GR" altLang="en-US" sz="2400" dirty="0">
              <a:solidFill>
                <a:schemeClr val="tx1"/>
              </a:solidFill>
            </a:endParaRPr>
          </a:p>
          <a:p>
            <a:pPr eaLnBrk="1" hangingPunct="1"/>
            <a:r>
              <a:rPr lang="el-GR" altLang="en-US" sz="2400" u="sng" dirty="0">
                <a:solidFill>
                  <a:schemeClr val="tx1"/>
                </a:solidFill>
              </a:rPr>
              <a:t>Δέμα </a:t>
            </a:r>
            <a:r>
              <a:rPr lang="el-GR" altLang="en-US" sz="2400" u="sng" dirty="0" err="1">
                <a:solidFill>
                  <a:schemeClr val="tx1"/>
                </a:solidFill>
              </a:rPr>
              <a:t>αρ</a:t>
            </a:r>
            <a:r>
              <a:rPr lang="el-GR" altLang="en-US" sz="2400" u="sng" dirty="0">
                <a:solidFill>
                  <a:schemeClr val="tx1"/>
                </a:solidFill>
              </a:rPr>
              <a:t>. 2</a:t>
            </a:r>
            <a:r>
              <a:rPr lang="en-US" altLang="en-US" sz="2400" u="sng" dirty="0">
                <a:solidFill>
                  <a:schemeClr val="tx1"/>
                </a:solidFill>
              </a:rPr>
              <a:t>:</a:t>
            </a:r>
            <a:r>
              <a:rPr lang="en-US" altLang="en-US" sz="2400" dirty="0">
                <a:solidFill>
                  <a:schemeClr val="tx1"/>
                </a:solidFill>
              </a:rPr>
              <a:t>	T</a:t>
            </a:r>
            <a:r>
              <a:rPr lang="el-GR" altLang="en-US" sz="2400" dirty="0">
                <a:solidFill>
                  <a:schemeClr val="tx1"/>
                </a:solidFill>
              </a:rPr>
              <a:t>ον εκλογικό κατάλογο, με βάση τον οποίο έγινε η ψηφοφορία στο εκλογικό κέντρο</a:t>
            </a:r>
          </a:p>
          <a:p>
            <a:pPr eaLnBrk="1" hangingPunct="1">
              <a:buFont typeface="Wingdings 3" panose="05040102010807070707" pitchFamily="18" charset="2"/>
              <a:buNone/>
            </a:pPr>
            <a:endParaRPr lang="el-GR" altLang="en-US" sz="2400" dirty="0">
              <a:solidFill>
                <a:schemeClr val="tx1"/>
              </a:solidFill>
            </a:endParaRPr>
          </a:p>
          <a:p>
            <a:pPr eaLnBrk="1" hangingPunct="1">
              <a:buFont typeface="Wingdings 3" panose="05040102010807070707" pitchFamily="18" charset="2"/>
              <a:buNone/>
            </a:pPr>
            <a:endParaRPr lang="el-GR" altLang="en-US" sz="2400" dirty="0">
              <a:solidFill>
                <a:schemeClr val="tx1"/>
              </a:solidFill>
            </a:endParaRPr>
          </a:p>
          <a:p>
            <a:pPr eaLnBrk="1" hangingPunct="1"/>
            <a:r>
              <a:rPr lang="el-GR" altLang="en-US" sz="2400" u="sng" dirty="0">
                <a:solidFill>
                  <a:schemeClr val="tx1"/>
                </a:solidFill>
              </a:rPr>
              <a:t>Δέμα </a:t>
            </a:r>
            <a:r>
              <a:rPr lang="el-GR" altLang="en-US" sz="2400" u="sng" dirty="0" err="1">
                <a:solidFill>
                  <a:schemeClr val="tx1"/>
                </a:solidFill>
              </a:rPr>
              <a:t>αρ</a:t>
            </a:r>
            <a:r>
              <a:rPr lang="el-GR" altLang="en-US" sz="2400" u="sng" dirty="0">
                <a:solidFill>
                  <a:schemeClr val="tx1"/>
                </a:solidFill>
              </a:rPr>
              <a:t>. 3</a:t>
            </a:r>
            <a:r>
              <a:rPr lang="en-US" altLang="en-US" sz="2400" u="sng" dirty="0">
                <a:solidFill>
                  <a:schemeClr val="tx1"/>
                </a:solidFill>
              </a:rPr>
              <a:t>:</a:t>
            </a:r>
            <a:r>
              <a:rPr lang="en-US" altLang="en-US" sz="2400" dirty="0">
                <a:solidFill>
                  <a:schemeClr val="tx1"/>
                </a:solidFill>
              </a:rPr>
              <a:t>	</a:t>
            </a:r>
            <a:r>
              <a:rPr lang="el-GR" altLang="en-US" sz="2400" dirty="0">
                <a:solidFill>
                  <a:schemeClr val="tx1"/>
                </a:solidFill>
              </a:rPr>
              <a:t>Τις ειδικές εξουσιοδοτήσεις, τις οποίες παρέδωσαν οι υπάλληλοι και ο αστυνομικός, με βάση τις οποίες ψήφισαν</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57200" y="76200"/>
            <a:ext cx="8229600" cy="5930900"/>
          </a:xfrm>
        </p:spPr>
        <p:txBody>
          <a:bodyPr/>
          <a:lstStyle/>
          <a:p>
            <a:pPr eaLnBrk="1" hangingPunct="1"/>
            <a:endParaRPr lang="el-GR" altLang="en-US" u="sng" dirty="0"/>
          </a:p>
          <a:p>
            <a:pPr eaLnBrk="1" hangingPunct="1"/>
            <a:endParaRPr lang="el-GR" altLang="en-US" u="sng" dirty="0"/>
          </a:p>
          <a:p>
            <a:pPr eaLnBrk="1" hangingPunct="1"/>
            <a:r>
              <a:rPr lang="el-GR" altLang="en-US" sz="2400" u="sng" dirty="0">
                <a:solidFill>
                  <a:schemeClr val="tx1"/>
                </a:solidFill>
              </a:rPr>
              <a:t>Δέμα </a:t>
            </a:r>
            <a:r>
              <a:rPr lang="el-GR" altLang="en-US" sz="2400" u="sng" dirty="0" err="1">
                <a:solidFill>
                  <a:schemeClr val="tx1"/>
                </a:solidFill>
              </a:rPr>
              <a:t>αρ</a:t>
            </a:r>
            <a:r>
              <a:rPr lang="el-GR" altLang="en-US" sz="2400" u="sng" dirty="0">
                <a:solidFill>
                  <a:schemeClr val="tx1"/>
                </a:solidFill>
              </a:rPr>
              <a:t>. 4</a:t>
            </a:r>
            <a:r>
              <a:rPr lang="en-US" altLang="en-US" sz="2400" u="sng" dirty="0">
                <a:solidFill>
                  <a:schemeClr val="tx1"/>
                </a:solidFill>
              </a:rPr>
              <a:t>:</a:t>
            </a:r>
            <a:r>
              <a:rPr lang="el-GR" altLang="en-US" sz="2400" dirty="0">
                <a:solidFill>
                  <a:schemeClr val="tx1"/>
                </a:solidFill>
              </a:rPr>
              <a:t>	Κατάσταση σχετικά με τα ψηφοδέλτια (Πρακτικό </a:t>
            </a:r>
            <a:r>
              <a:rPr lang="el-GR" altLang="en-US" sz="2400" dirty="0" err="1">
                <a:solidFill>
                  <a:schemeClr val="tx1"/>
                </a:solidFill>
              </a:rPr>
              <a:t>Προεδρεύοντα</a:t>
            </a:r>
            <a:r>
              <a:rPr lang="el-GR" altLang="en-US" sz="2400" dirty="0">
                <a:solidFill>
                  <a:schemeClr val="tx1"/>
                </a:solidFill>
              </a:rPr>
              <a:t> Π.Ε.11)</a:t>
            </a:r>
          </a:p>
          <a:p>
            <a:pPr eaLnBrk="1" hangingPunct="1">
              <a:buFont typeface="Wingdings 3" panose="05040102010807070707" pitchFamily="18" charset="2"/>
              <a:buNone/>
            </a:pPr>
            <a:endParaRPr lang="el-GR" altLang="en-US" sz="2400" u="sng" dirty="0">
              <a:solidFill>
                <a:schemeClr val="tx1"/>
              </a:solidFill>
            </a:endParaRPr>
          </a:p>
          <a:p>
            <a:pPr eaLnBrk="1" hangingPunct="1"/>
            <a:r>
              <a:rPr lang="el-GR" altLang="en-US" sz="2400" u="sng" dirty="0">
                <a:solidFill>
                  <a:schemeClr val="tx1"/>
                </a:solidFill>
              </a:rPr>
              <a:t>Δέμα </a:t>
            </a:r>
            <a:r>
              <a:rPr lang="el-GR" altLang="en-US" sz="2400" u="sng" dirty="0" err="1">
                <a:solidFill>
                  <a:schemeClr val="tx1"/>
                </a:solidFill>
              </a:rPr>
              <a:t>αρ</a:t>
            </a:r>
            <a:r>
              <a:rPr lang="el-GR" altLang="en-US" sz="2400" u="sng" dirty="0">
                <a:solidFill>
                  <a:schemeClr val="tx1"/>
                </a:solidFill>
              </a:rPr>
              <a:t>. 5</a:t>
            </a:r>
            <a:r>
              <a:rPr lang="en-US" altLang="en-US" sz="2400" u="sng" dirty="0">
                <a:solidFill>
                  <a:schemeClr val="tx1"/>
                </a:solidFill>
              </a:rPr>
              <a:t>:</a:t>
            </a:r>
            <a:r>
              <a:rPr lang="en-US" altLang="en-US" sz="2400" dirty="0">
                <a:solidFill>
                  <a:schemeClr val="tx1"/>
                </a:solidFill>
              </a:rPr>
              <a:t>	</a:t>
            </a:r>
            <a:r>
              <a:rPr lang="el-GR" altLang="en-US" sz="2400" dirty="0">
                <a:solidFill>
                  <a:schemeClr val="tx1"/>
                </a:solidFill>
              </a:rPr>
              <a:t>Το διορισμό του </a:t>
            </a:r>
            <a:r>
              <a:rPr lang="el-GR" altLang="en-US" sz="2400" dirty="0" err="1">
                <a:solidFill>
                  <a:schemeClr val="tx1"/>
                </a:solidFill>
              </a:rPr>
              <a:t>προεδρεύοντα</a:t>
            </a:r>
            <a:r>
              <a:rPr lang="el-GR" altLang="en-US" sz="2400" dirty="0">
                <a:solidFill>
                  <a:schemeClr val="tx1"/>
                </a:solidFill>
              </a:rPr>
              <a:t> και των βοηθών υπαλλήλων του εκλογικού κέντρου και οποιαδήποτε άλλη δήλωση που βρίσκεται στην κατοχή του</a:t>
            </a:r>
            <a:r>
              <a:rPr lang="en-US" altLang="en-US" sz="2400" dirty="0">
                <a:solidFill>
                  <a:schemeClr val="tx1"/>
                </a:solidFill>
              </a:rPr>
              <a:t> </a:t>
            </a:r>
            <a:r>
              <a:rPr lang="el-GR" altLang="en-US" sz="2400" dirty="0">
                <a:solidFill>
                  <a:schemeClr val="tx1"/>
                </a:solidFill>
              </a:rPr>
              <a:t>(περιλαμβανομένων και των εξουσιοδοτήσεων που προσκόμισαν εκπρόσωποι των υποψηφίων)</a:t>
            </a:r>
          </a:p>
          <a:p>
            <a:pPr eaLnBrk="1" hangingPunct="1">
              <a:buFont typeface="Wingdings 3" panose="05040102010807070707" pitchFamily="18" charset="2"/>
              <a:buNone/>
            </a:pPr>
            <a:endParaRPr lang="el-GR" altLang="en-US" sz="2400" dirty="0">
              <a:solidFill>
                <a:schemeClr val="tx1"/>
              </a:solidFill>
            </a:endParaRPr>
          </a:p>
          <a:p>
            <a:pPr eaLnBrk="1" hangingPunct="1"/>
            <a:r>
              <a:rPr lang="el-GR" altLang="en-US" sz="2400" u="sng" dirty="0">
                <a:solidFill>
                  <a:schemeClr val="tx1"/>
                </a:solidFill>
              </a:rPr>
              <a:t>Δέμα </a:t>
            </a:r>
            <a:r>
              <a:rPr lang="el-GR" altLang="en-US" sz="2400" u="sng" dirty="0" err="1">
                <a:solidFill>
                  <a:schemeClr val="tx1"/>
                </a:solidFill>
              </a:rPr>
              <a:t>αρ</a:t>
            </a:r>
            <a:r>
              <a:rPr lang="el-GR" altLang="en-US" sz="2400" u="sng" dirty="0">
                <a:solidFill>
                  <a:schemeClr val="tx1"/>
                </a:solidFill>
              </a:rPr>
              <a:t>. 6</a:t>
            </a:r>
            <a:r>
              <a:rPr lang="en-US" altLang="en-US" sz="2400" u="sng" dirty="0">
                <a:solidFill>
                  <a:schemeClr val="tx1"/>
                </a:solidFill>
              </a:rPr>
              <a:t>:</a:t>
            </a:r>
            <a:r>
              <a:rPr lang="el-GR" altLang="en-US" sz="2400" dirty="0">
                <a:solidFill>
                  <a:schemeClr val="tx1"/>
                </a:solidFill>
              </a:rPr>
              <a:t>	Τα έντυπα, χαρτικά, πέννες και γραφική ύλη, με τα οποία εφοδιάστηκε το εκλογικό κέντρο (όχι την σφραγίδα η οποία να παραδοθεί δια χειρός εκτός κάλπης)</a:t>
            </a:r>
            <a:endParaRPr lang="en-US" altLang="en-US" sz="2400" u="sng"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531616" y="5157288"/>
              <a:ext cx="2451960" cy="95040"/>
            </p14:xfrm>
          </p:contentPart>
        </mc:Choice>
        <mc:Fallback xmlns="">
          <p:pic>
            <p:nvPicPr>
              <p:cNvPr id="3" name="Ink 2"/>
              <p:cNvPicPr/>
              <p:nvPr/>
            </p:nvPicPr>
            <p:blipFill>
              <a:blip r:embed="rId4"/>
              <a:stretch>
                <a:fillRect/>
              </a:stretch>
            </p:blipFill>
            <p:spPr>
              <a:xfrm>
                <a:off x="5489856" y="5073048"/>
                <a:ext cx="25354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48136" y="5485608"/>
              <a:ext cx="5761440" cy="159480"/>
            </p14:xfrm>
          </p:contentPart>
        </mc:Choice>
        <mc:Fallback xmlns="">
          <p:pic>
            <p:nvPicPr>
              <p:cNvPr id="4" name="Ink 3"/>
              <p:cNvPicPr/>
              <p:nvPr/>
            </p:nvPicPr>
            <p:blipFill>
              <a:blip r:embed="rId6"/>
              <a:stretch>
                <a:fillRect/>
              </a:stretch>
            </p:blipFill>
            <p:spPr>
              <a:xfrm>
                <a:off x="506376" y="5401728"/>
                <a:ext cx="58453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695016" y="5486328"/>
              <a:ext cx="1024920" cy="73800"/>
            </p14:xfrm>
          </p:contentPart>
        </mc:Choice>
        <mc:Fallback xmlns="">
          <p:pic>
            <p:nvPicPr>
              <p:cNvPr id="5" name="Ink 4"/>
              <p:cNvPicPr/>
              <p:nvPr/>
            </p:nvPicPr>
            <p:blipFill>
              <a:blip r:embed="rId8"/>
              <a:stretch>
                <a:fillRect/>
              </a:stretch>
            </p:blipFill>
            <p:spPr>
              <a:xfrm>
                <a:off x="652896" y="5402448"/>
                <a:ext cx="1108800" cy="24192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57200" y="152400"/>
            <a:ext cx="8229600" cy="5854700"/>
          </a:xfrm>
        </p:spPr>
        <p:txBody>
          <a:bodyPr rtlCol="0">
            <a:normAutofit/>
          </a:bodyPr>
          <a:lstStyle/>
          <a:p>
            <a:pPr marL="91440" indent="-91440" eaLnBrk="1" fontAlgn="auto" hangingPunct="1">
              <a:defRPr/>
            </a:pPr>
            <a:r>
              <a:rPr lang="el-GR" altLang="en-US" sz="2800" u="sng" dirty="0">
                <a:solidFill>
                  <a:schemeClr val="tx1"/>
                </a:solidFill>
              </a:rPr>
              <a:t>Δέμα αρ. 7</a:t>
            </a:r>
            <a:r>
              <a:rPr lang="en-US" altLang="en-US" sz="2800" u="sng" dirty="0">
                <a:solidFill>
                  <a:schemeClr val="tx1"/>
                </a:solidFill>
              </a:rPr>
              <a:t>:</a:t>
            </a:r>
            <a:r>
              <a:rPr lang="el-GR" altLang="en-US" sz="2800" dirty="0">
                <a:solidFill>
                  <a:schemeClr val="tx1"/>
                </a:solidFill>
              </a:rPr>
              <a:t>	 Έκθεση για τα πρόσωπα που τυχόν συνελήφθησαν και τέθηκαν υπό κράτηση</a:t>
            </a:r>
          </a:p>
          <a:p>
            <a:pPr marL="91440" indent="-91440" eaLnBrk="1" fontAlgn="auto" hangingPunct="1">
              <a:defRPr/>
            </a:pPr>
            <a:r>
              <a:rPr lang="el-GR" altLang="en-US" sz="2800" u="sng" dirty="0">
                <a:solidFill>
                  <a:schemeClr val="tx1"/>
                </a:solidFill>
              </a:rPr>
              <a:t>Δέμα αρ. 8</a:t>
            </a:r>
            <a:r>
              <a:rPr lang="en-US" altLang="en-US" sz="2800" u="sng" dirty="0">
                <a:solidFill>
                  <a:schemeClr val="tx1"/>
                </a:solidFill>
              </a:rPr>
              <a:t>:</a:t>
            </a:r>
            <a:r>
              <a:rPr lang="en-US" altLang="en-US" sz="2800" dirty="0">
                <a:solidFill>
                  <a:schemeClr val="tx1"/>
                </a:solidFill>
              </a:rPr>
              <a:t>	</a:t>
            </a:r>
            <a:r>
              <a:rPr lang="el-GR" altLang="en-US" sz="2800" dirty="0">
                <a:solidFill>
                  <a:schemeClr val="tx1"/>
                </a:solidFill>
              </a:rPr>
              <a:t> Άκυρα ψηφοδέλτια </a:t>
            </a:r>
          </a:p>
          <a:p>
            <a:pPr marL="91440" indent="-91440" eaLnBrk="1" fontAlgn="auto" hangingPunct="1">
              <a:defRPr/>
            </a:pPr>
            <a:r>
              <a:rPr lang="el-GR" altLang="en-US" sz="2800" u="sng" dirty="0">
                <a:solidFill>
                  <a:schemeClr val="tx1"/>
                </a:solidFill>
              </a:rPr>
              <a:t>Δέμα αρ. 9</a:t>
            </a:r>
            <a:r>
              <a:rPr lang="en-US" altLang="en-US" sz="2800" u="sng" dirty="0">
                <a:solidFill>
                  <a:schemeClr val="tx1"/>
                </a:solidFill>
              </a:rPr>
              <a:t>:</a:t>
            </a:r>
            <a:r>
              <a:rPr lang="el-GR" altLang="en-US" sz="2800" u="sng" dirty="0">
                <a:solidFill>
                  <a:schemeClr val="tx1"/>
                </a:solidFill>
              </a:rPr>
              <a:t> </a:t>
            </a:r>
            <a:r>
              <a:rPr lang="el-GR" altLang="en-US" sz="2800" dirty="0">
                <a:solidFill>
                  <a:schemeClr val="tx1"/>
                </a:solidFill>
              </a:rPr>
              <a:t> Λευκά ψηφοδέλτια</a:t>
            </a:r>
          </a:p>
          <a:p>
            <a:pPr marL="91440" indent="-91440" eaLnBrk="1" fontAlgn="auto" hangingPunct="1">
              <a:buFont typeface="Wingdings 3" panose="05040102010807070707" pitchFamily="18" charset="2"/>
              <a:buNone/>
              <a:defRPr/>
            </a:pPr>
            <a:endParaRPr lang="el-GR" altLang="en-US" sz="2800" u="sng" dirty="0">
              <a:solidFill>
                <a:schemeClr val="tx1"/>
              </a:solidFill>
            </a:endParaRPr>
          </a:p>
          <a:p>
            <a:pPr eaLnBrk="1" fontAlgn="auto" hangingPunct="1">
              <a:buFont typeface="Wingdings" panose="05000000000000000000" pitchFamily="2" charset="2"/>
              <a:buChar char="v"/>
              <a:defRPr/>
            </a:pPr>
            <a:r>
              <a:rPr lang="el-GR" sz="2800" u="sng" dirty="0">
                <a:solidFill>
                  <a:schemeClr val="tx1"/>
                </a:solidFill>
              </a:rPr>
              <a:t>Έγκυρα </a:t>
            </a:r>
            <a:r>
              <a:rPr lang="el-GR" sz="2800" u="sng" dirty="0" err="1">
                <a:solidFill>
                  <a:schemeClr val="tx1"/>
                </a:solidFill>
              </a:rPr>
              <a:t>καταμετρηθέντα</a:t>
            </a:r>
            <a:r>
              <a:rPr lang="el-GR" sz="2800" u="sng" dirty="0">
                <a:solidFill>
                  <a:schemeClr val="tx1"/>
                </a:solidFill>
              </a:rPr>
              <a:t> </a:t>
            </a:r>
            <a:r>
              <a:rPr lang="el-GR" sz="2800" dirty="0">
                <a:solidFill>
                  <a:schemeClr val="tx1"/>
                </a:solidFill>
              </a:rPr>
              <a:t>ψηφοδέλτια. Οι δεσμίδες όπως έχουν καταλογισθεί στους υποψηφίους τοποθετούνται σε </a:t>
            </a:r>
            <a:r>
              <a:rPr lang="el-GR" sz="2800" b="1" u="sng" dirty="0">
                <a:solidFill>
                  <a:schemeClr val="tx1"/>
                </a:solidFill>
              </a:rPr>
              <a:t>ξεχωριστό δέμα </a:t>
            </a:r>
            <a:r>
              <a:rPr lang="el-GR" sz="2800" dirty="0">
                <a:solidFill>
                  <a:schemeClr val="tx1"/>
                </a:solidFill>
              </a:rPr>
              <a:t>(θα υπάρχει πλαστική σακούλα) στο οποίο να επικολληθεί η άσπρη ετικέτα με τα στοιχεία της κάλπης και να σφραγιστεί / περιτυλιχθεί</a:t>
            </a:r>
          </a:p>
          <a:p>
            <a:pPr marL="91440" indent="-91440" eaLnBrk="1" fontAlgn="auto" hangingPunct="1">
              <a:buFont typeface="Wingdings 3" panose="05040102010807070707" pitchFamily="18" charset="2"/>
              <a:buNone/>
              <a:defRPr/>
            </a:pPr>
            <a:r>
              <a:rPr lang="el-GR" sz="2800" dirty="0">
                <a:solidFill>
                  <a:schemeClr val="tx1"/>
                </a:solidFill>
                <a:effectLst>
                  <a:outerShdw blurRad="38100" dist="38100" dir="2700000" algn="tl">
                    <a:srgbClr val="C0C0C0"/>
                  </a:outerShdw>
                </a:effectLst>
              </a:rPr>
              <a:t>       </a:t>
            </a:r>
          </a:p>
          <a:p>
            <a:pPr marL="91440" indent="-91440" eaLnBrk="1" fontAlgn="auto" hangingPunct="1">
              <a:defRPr/>
            </a:pPr>
            <a:endParaRPr lang="en-US" altLang="en-US" u="sng" dirty="0">
              <a:solidFill>
                <a:schemeClr val="tx1">
                  <a:lumMod val="75000"/>
                  <a:lumOff val="25000"/>
                </a:schemeClr>
              </a:solidFill>
            </a:endParaRPr>
          </a:p>
        </p:txBody>
      </p:sp>
      <p:pic>
        <p:nvPicPr>
          <p:cNvPr id="44035" name="Picture 3" descr="C:\Users\user\AppData\Local\Microsoft\Windows\Temporary Internet Files\Content.IE5\BFQL0QA1\brown-package-isto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257800"/>
            <a:ext cx="12954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57200" y="152400"/>
            <a:ext cx="8229600" cy="5854700"/>
          </a:xfrm>
        </p:spPr>
        <p:txBody>
          <a:bodyPr/>
          <a:lstStyle/>
          <a:p>
            <a:pPr marL="0" indent="0" eaLnBrk="1" hangingPunct="1">
              <a:buFont typeface="Wingdings 3" panose="05040102010807070707" pitchFamily="18" charset="2"/>
              <a:buNone/>
            </a:pPr>
            <a:r>
              <a:rPr lang="el-GR" altLang="en-US" sz="2800" dirty="0">
                <a:solidFill>
                  <a:schemeClr val="tx1"/>
                </a:solidFill>
              </a:rPr>
              <a:t>Όλα τα δέματα, </a:t>
            </a:r>
            <a:r>
              <a:rPr lang="el-GR" altLang="en-US" sz="2800" u="sng" dirty="0">
                <a:solidFill>
                  <a:schemeClr val="tx1"/>
                </a:solidFill>
              </a:rPr>
              <a:t>με εξαίρεση τα δέματα με </a:t>
            </a:r>
            <a:r>
              <a:rPr lang="el-GR" altLang="en-US" sz="2800" u="sng" dirty="0" err="1">
                <a:solidFill>
                  <a:schemeClr val="tx1"/>
                </a:solidFill>
              </a:rPr>
              <a:t>αρ</a:t>
            </a:r>
            <a:r>
              <a:rPr lang="el-GR" altLang="en-US" sz="2800" u="sng" dirty="0">
                <a:solidFill>
                  <a:schemeClr val="tx1"/>
                </a:solidFill>
              </a:rPr>
              <a:t>. 6 (γραφική ύλη)  και των εγκύρων ψηφοδελτίων,</a:t>
            </a:r>
            <a:r>
              <a:rPr lang="el-GR" altLang="en-US" sz="2800" dirty="0">
                <a:solidFill>
                  <a:schemeClr val="tx1"/>
                </a:solidFill>
              </a:rPr>
              <a:t> τοποθετούνται μαζί και σχηματίζουν ένα μεγάλο δέμα (μεγάλη σακούλα με ειδική αυτοκόλλητη πράσινη ετικέτα). </a:t>
            </a:r>
          </a:p>
          <a:p>
            <a:pPr marL="0" indent="0" eaLnBrk="1" hangingPunct="1">
              <a:buFont typeface="Wingdings 3" panose="05040102010807070707" pitchFamily="18" charset="2"/>
              <a:buNone/>
            </a:pPr>
            <a:r>
              <a:rPr lang="el-GR" altLang="en-US" sz="2800" dirty="0">
                <a:solidFill>
                  <a:schemeClr val="tx1"/>
                </a:solidFill>
              </a:rPr>
              <a:t>Άρα, μέσα στην κάλπη, θα πρέπει να υπάρχουν, ξεχωριστά: </a:t>
            </a:r>
          </a:p>
          <a:p>
            <a:pPr marL="0" indent="0" eaLnBrk="1" hangingPunct="1">
              <a:buFont typeface="Lucida Sans Unicode" panose="020B0602030504020204" pitchFamily="34" charset="0"/>
              <a:buAutoNum type="arabicPeriod"/>
            </a:pPr>
            <a:r>
              <a:rPr lang="el-GR" altLang="en-US" sz="2800" dirty="0">
                <a:solidFill>
                  <a:schemeClr val="tx1"/>
                </a:solidFill>
              </a:rPr>
              <a:t>Το μεγάλο δέμα (περιλαμβάνει τα δέματα </a:t>
            </a:r>
            <a:r>
              <a:rPr lang="en-GB" altLang="en-US" sz="2800" dirty="0">
                <a:solidFill>
                  <a:schemeClr val="tx1"/>
                </a:solidFill>
              </a:rPr>
              <a:t>  	</a:t>
            </a:r>
            <a:r>
              <a:rPr lang="el-GR" altLang="en-US" sz="2800" dirty="0">
                <a:solidFill>
                  <a:schemeClr val="tx1"/>
                </a:solidFill>
              </a:rPr>
              <a:t>1,2,3,4,5,7,8,9</a:t>
            </a:r>
            <a:r>
              <a:rPr lang="en-GB" altLang="en-US" sz="2800" dirty="0">
                <a:solidFill>
                  <a:schemeClr val="tx1"/>
                </a:solidFill>
              </a:rPr>
              <a:t>)</a:t>
            </a:r>
            <a:endParaRPr lang="el-GR" altLang="en-US" sz="2800" dirty="0">
              <a:solidFill>
                <a:schemeClr val="tx1"/>
              </a:solidFill>
            </a:endParaRPr>
          </a:p>
          <a:p>
            <a:pPr marL="0" indent="0" eaLnBrk="1" hangingPunct="1">
              <a:buFont typeface="Lucida Sans Unicode" panose="020B0602030504020204" pitchFamily="34" charset="0"/>
              <a:buAutoNum type="arabicPeriod"/>
            </a:pPr>
            <a:r>
              <a:rPr lang="el-GR" altLang="en-US" sz="2800" dirty="0">
                <a:solidFill>
                  <a:schemeClr val="tx1"/>
                </a:solidFill>
              </a:rPr>
              <a:t>Το δέμα </a:t>
            </a:r>
            <a:r>
              <a:rPr lang="el-GR" altLang="en-US" sz="2800" dirty="0" err="1">
                <a:solidFill>
                  <a:schemeClr val="tx1"/>
                </a:solidFill>
              </a:rPr>
              <a:t>αρ</a:t>
            </a:r>
            <a:r>
              <a:rPr lang="el-GR" altLang="en-US" sz="2800" dirty="0">
                <a:solidFill>
                  <a:schemeClr val="tx1"/>
                </a:solidFill>
              </a:rPr>
              <a:t>. 6 (γραφική </a:t>
            </a:r>
            <a:r>
              <a:rPr lang="el-GR" altLang="en-US" sz="2800">
                <a:solidFill>
                  <a:schemeClr val="tx1"/>
                </a:solidFill>
              </a:rPr>
              <a:t>ύλη) </a:t>
            </a:r>
            <a:endParaRPr lang="el-GR" altLang="en-US" sz="2800" dirty="0">
              <a:solidFill>
                <a:srgbClr val="FFC000"/>
              </a:solidFill>
            </a:endParaRPr>
          </a:p>
          <a:p>
            <a:pPr marL="0" indent="0" eaLnBrk="1" hangingPunct="1">
              <a:buFont typeface="Lucida Sans Unicode" panose="020B0602030504020204" pitchFamily="34" charset="0"/>
              <a:buAutoNum type="arabicPeriod"/>
            </a:pPr>
            <a:r>
              <a:rPr lang="el-GR" altLang="en-US" sz="2800" dirty="0">
                <a:solidFill>
                  <a:schemeClr val="tx1"/>
                </a:solidFill>
              </a:rPr>
              <a:t> Το δέμα με τα έγκυρα ψηφοδέλτια</a:t>
            </a:r>
          </a:p>
          <a:p>
            <a:pPr marL="0" indent="0" eaLnBrk="1" hangingPunct="1">
              <a:buFont typeface="Lucida Sans Unicode" panose="020B0602030504020204" pitchFamily="34" charset="0"/>
              <a:buAutoNum type="arabicPeriod"/>
            </a:pPr>
            <a:r>
              <a:rPr lang="el-GR" altLang="en-US" sz="2800" dirty="0">
                <a:solidFill>
                  <a:schemeClr val="tx1"/>
                </a:solidFill>
              </a:rPr>
              <a:t>Οι κουρτίνες </a:t>
            </a:r>
          </a:p>
          <a:p>
            <a:pPr marL="0" indent="0" eaLnBrk="1" hangingPunct="1">
              <a:buFont typeface="Wingdings 3" panose="05040102010807070707" pitchFamily="18" charset="2"/>
              <a:buNone/>
            </a:pPr>
            <a:endParaRPr lang="el-GR" altLang="en-US" u="sng"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914400" y="457200"/>
            <a:ext cx="7772400" cy="1143000"/>
          </a:xfrm>
        </p:spPr>
        <p:txBody>
          <a:bodyPr>
            <a:normAutofit fontScale="90000"/>
          </a:bodyPr>
          <a:lstStyle/>
          <a:p>
            <a:pPr eaLnBrk="1" fontAlgn="auto" hangingPunct="1">
              <a:spcAft>
                <a:spcPts val="0"/>
              </a:spcAft>
              <a:defRPr/>
            </a:pPr>
            <a:r>
              <a:rPr lang="el-GR" altLang="en-US" dirty="0">
                <a:solidFill>
                  <a:srgbClr val="000000"/>
                </a:solidFill>
              </a:rPr>
              <a:t>ΠΑΡΑΣΚΕΥΗ 26 Ιανουαρίου 2018</a:t>
            </a:r>
            <a:endParaRPr lang="en-US" altLang="en-US">
              <a:solidFill>
                <a:srgbClr val="000000"/>
              </a:solidFill>
            </a:endParaRPr>
          </a:p>
        </p:txBody>
      </p:sp>
      <p:sp>
        <p:nvSpPr>
          <p:cNvPr id="7171" name="Rectangle 3"/>
          <p:cNvSpPr>
            <a:spLocks noGrp="1" noChangeArrowheads="1"/>
          </p:cNvSpPr>
          <p:nvPr>
            <p:ph idx="1"/>
          </p:nvPr>
        </p:nvSpPr>
        <p:spPr>
          <a:xfrm>
            <a:off x="1447800" y="1828800"/>
            <a:ext cx="6196013" cy="3603625"/>
          </a:xfrm>
        </p:spPr>
        <p:txBody>
          <a:bodyPr/>
          <a:lstStyle/>
          <a:p>
            <a:pPr marL="90170" indent="-90170" algn="ctr" eaLnBrk="1" hangingPunct="1">
              <a:buFont typeface="Wingdings" panose="05000000000000000000" pitchFamily="2" charset="2"/>
              <a:buNone/>
            </a:pPr>
            <a:endParaRPr lang="el-GR" altLang="en-US" sz="3700"/>
          </a:p>
          <a:p>
            <a:pPr marL="90170" indent="-90170" algn="ctr" eaLnBrk="1" hangingPunct="1">
              <a:buFont typeface="Wingdings" panose="05000000000000000000" pitchFamily="2" charset="2"/>
              <a:buNone/>
            </a:pPr>
            <a:r>
              <a:rPr lang="el-GR" altLang="en-US" sz="3700" dirty="0">
                <a:solidFill>
                  <a:srgbClr val="000000"/>
                </a:solidFill>
              </a:rPr>
              <a:t>Παραλαβή κάλπης</a:t>
            </a:r>
          </a:p>
          <a:p>
            <a:pPr marL="90170" indent="-90170" algn="ctr" eaLnBrk="1" hangingPunct="1">
              <a:buNone/>
            </a:pPr>
            <a:r>
              <a:rPr lang="el-GR" altLang="en-US" sz="3700" dirty="0">
                <a:solidFill>
                  <a:srgbClr val="000000"/>
                </a:solidFill>
              </a:rPr>
              <a:t> από Έφορο Εκλογής</a:t>
            </a:r>
          </a:p>
          <a:p>
            <a:pPr marL="90170" indent="-90170" algn="ctr" eaLnBrk="1" hangingPunct="1">
              <a:buNone/>
            </a:pPr>
            <a:r>
              <a:rPr lang="el-GR" altLang="en-US" dirty="0">
                <a:solidFill>
                  <a:srgbClr val="000000"/>
                </a:solidFill>
              </a:rPr>
              <a:t>Από Δασικό Πάρκο «Πετράκη Κυπριανού» στην Αλυκή </a:t>
            </a:r>
            <a:endParaRPr lang="el-GR" dirty="0">
              <a:solidFill>
                <a:schemeClr val="tx1"/>
              </a:solidFill>
            </a:endParaRPr>
          </a:p>
          <a:p>
            <a:pPr marL="90170" indent="-90170" algn="ctr" eaLnBrk="1" hangingPunct="1">
              <a:buFont typeface="Wingdings" panose="05000000000000000000" pitchFamily="2" charset="2"/>
              <a:buNone/>
            </a:pPr>
            <a:r>
              <a:rPr lang="el-GR" altLang="en-US" dirty="0">
                <a:solidFill>
                  <a:srgbClr val="000000"/>
                </a:solidFill>
              </a:rPr>
              <a:t>Σύμφωνα με το πρόγραμμα που θα σας γνωστοποιηθεί</a:t>
            </a:r>
          </a:p>
          <a:p>
            <a:pPr marL="90170" indent="-90170" algn="ctr" eaLnBrk="1" hangingPunct="1">
              <a:buFont typeface="Wingdings" panose="05000000000000000000" pitchFamily="2" charset="2"/>
              <a:buNone/>
            </a:pPr>
            <a:endParaRPr lang="el-GR" altLang="en-US" sz="3700" dirty="0">
              <a:solidFill>
                <a:srgbClr val="000000"/>
              </a:solidFill>
            </a:endParaRPr>
          </a:p>
          <a:p>
            <a:pPr marL="90170" indent="-90170" algn="ctr" eaLnBrk="1" hangingPunct="1">
              <a:buFont typeface="Wingdings" panose="05000000000000000000" pitchFamily="2" charset="2"/>
              <a:buNone/>
            </a:pPr>
            <a:endParaRPr lang="en-US" altLang="en-US" sz="37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0" y="0"/>
            <a:ext cx="9144000" cy="6324600"/>
          </a:xfrm>
          <a:blipFill>
            <a:blip r:embed="rId2"/>
            <a:tile tx="0" ty="0" sx="100000" sy="100000" flip="none" algn="tl"/>
          </a:blipFill>
        </p:spPr>
        <p:txBody>
          <a:bodyPr/>
          <a:lstStyle/>
          <a:p>
            <a:pPr marL="450850" indent="-342900" eaLnBrk="1" hangingPunct="1">
              <a:buFont typeface="Wingdings" panose="05000000000000000000" pitchFamily="2" charset="2"/>
              <a:buChar char="Ø"/>
            </a:pPr>
            <a:endParaRPr lang="el-GR" altLang="en-US" sz="2400" dirty="0"/>
          </a:p>
          <a:p>
            <a:pPr marL="565150" indent="-457200" eaLnBrk="1" hangingPunct="1">
              <a:buFont typeface="Wingdings" panose="05000000000000000000" pitchFamily="2" charset="2"/>
              <a:buChar char="Ø"/>
            </a:pPr>
            <a:r>
              <a:rPr lang="el-GR" altLang="en-US" sz="2800" dirty="0">
                <a:solidFill>
                  <a:schemeClr val="tx1"/>
                </a:solidFill>
              </a:rPr>
              <a:t>Πριν την αναχώρηση από το εκλογικό κέντρο, η αίθουσα </a:t>
            </a:r>
            <a:r>
              <a:rPr lang="el-GR" altLang="en-US" sz="2800" u="sng" dirty="0">
                <a:solidFill>
                  <a:schemeClr val="tx1"/>
                </a:solidFill>
              </a:rPr>
              <a:t>καθαρίζεται και  τακτοποιείται </a:t>
            </a:r>
            <a:r>
              <a:rPr lang="el-GR" altLang="en-US" sz="2800" dirty="0">
                <a:solidFill>
                  <a:schemeClr val="tx1"/>
                </a:solidFill>
              </a:rPr>
              <a:t>ώστε να μπορέσει να λειτουργήσει το σχολείο την επομένη των εκλογών</a:t>
            </a:r>
          </a:p>
          <a:p>
            <a:pPr marL="565150" indent="-457200" eaLnBrk="1" hangingPunct="1">
              <a:buFont typeface="Wingdings" panose="05000000000000000000" pitchFamily="2" charset="2"/>
              <a:buChar char="Ø"/>
            </a:pPr>
            <a:endParaRPr lang="el-GR" altLang="en-US" sz="2800" dirty="0">
              <a:solidFill>
                <a:schemeClr val="tx1"/>
              </a:solidFill>
            </a:endParaRPr>
          </a:p>
          <a:p>
            <a:pPr marL="565150" indent="-457200" eaLnBrk="1" hangingPunct="1">
              <a:buFont typeface="Wingdings" panose="05000000000000000000" pitchFamily="2" charset="2"/>
              <a:buChar char="Ø"/>
            </a:pPr>
            <a:endParaRPr lang="el-GR" altLang="en-US" sz="2800" dirty="0">
              <a:solidFill>
                <a:schemeClr val="tx1"/>
              </a:solidFill>
            </a:endParaRPr>
          </a:p>
          <a:p>
            <a:pPr marL="565150" indent="-457200" eaLnBrk="1" hangingPunct="1">
              <a:buFont typeface="Wingdings" panose="05000000000000000000" pitchFamily="2" charset="2"/>
              <a:buChar char="Ø"/>
            </a:pPr>
            <a:endParaRPr lang="el-GR" altLang="en-US" sz="2800" b="1" u="sng" dirty="0">
              <a:solidFill>
                <a:schemeClr val="tx1"/>
              </a:solidFill>
            </a:endParaRPr>
          </a:p>
          <a:p>
            <a:pPr marL="565150" indent="-457200" eaLnBrk="1" hangingPunct="1">
              <a:buFont typeface="Wingdings" panose="05000000000000000000" pitchFamily="2" charset="2"/>
              <a:buChar char="Ø"/>
            </a:pPr>
            <a:endParaRPr lang="el-GR" altLang="en-US" sz="2800" b="1" u="sng" dirty="0">
              <a:solidFill>
                <a:schemeClr val="tx1"/>
              </a:solidFill>
            </a:endParaRPr>
          </a:p>
          <a:p>
            <a:pPr marL="565150" indent="-457200" eaLnBrk="1" hangingPunct="1">
              <a:buFont typeface="Wingdings" panose="05000000000000000000" pitchFamily="2" charset="2"/>
              <a:buChar char="Ø"/>
            </a:pPr>
            <a:r>
              <a:rPr lang="el-GR" altLang="en-US" sz="2800" b="1" u="sng" dirty="0">
                <a:solidFill>
                  <a:schemeClr val="tx1"/>
                </a:solidFill>
              </a:rPr>
              <a:t>Για να αναχωρήσει ο </a:t>
            </a:r>
            <a:r>
              <a:rPr lang="el-GR" altLang="en-US" sz="2800" b="1" u="sng" dirty="0" err="1">
                <a:solidFill>
                  <a:schemeClr val="tx1"/>
                </a:solidFill>
              </a:rPr>
              <a:t>προεδρεύων</a:t>
            </a:r>
            <a:r>
              <a:rPr lang="el-GR" altLang="en-US" sz="2800" b="1" u="sng" dirty="0">
                <a:solidFill>
                  <a:schemeClr val="tx1"/>
                </a:solidFill>
              </a:rPr>
              <a:t> θα πρέπει να λάβει σχετικό μήνυμα στο κινητό του τηλέφωνο </a:t>
            </a:r>
            <a:r>
              <a:rPr lang="el-GR" altLang="en-US" sz="2800" dirty="0">
                <a:solidFill>
                  <a:schemeClr val="tx1"/>
                </a:solidFill>
              </a:rPr>
              <a:t>και να  ενημερώσει τηλεφωνικώς τον </a:t>
            </a:r>
            <a:r>
              <a:rPr lang="el-GR" altLang="en-US" sz="2800" dirty="0" err="1">
                <a:solidFill>
                  <a:schemeClr val="tx1"/>
                </a:solidFill>
              </a:rPr>
              <a:t>Β.Έφορο</a:t>
            </a:r>
            <a:endParaRPr lang="el-GR" altLang="en-US" sz="2800" dirty="0">
              <a:solidFill>
                <a:schemeClr val="tx1"/>
              </a:solidFill>
            </a:endParaRPr>
          </a:p>
        </p:txBody>
      </p:sp>
      <p:pic>
        <p:nvPicPr>
          <p:cNvPr id="46083" name="Picture 3" descr="C:\Users\user\AppData\Local\Microsoft\Windows\Temporary Internet Files\Content.IE5\BFQL0QA1\moving-a-tab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438400"/>
            <a:ext cx="2349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C:\Users\user\AppData\Local\Microsoft\Windows\Temporary Internet Files\Content.IE5\BFQL0QA1\telephon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181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609600"/>
            <a:ext cx="8229600" cy="5397500"/>
          </a:xfrm>
        </p:spPr>
        <p:txBody>
          <a:bodyPr/>
          <a:lstStyle/>
          <a:p>
            <a:pPr eaLnBrk="1" hangingPunct="1">
              <a:buFont typeface="Wingdings" panose="05000000000000000000" pitchFamily="2" charset="2"/>
              <a:buChar char="Ø"/>
            </a:pPr>
            <a:r>
              <a:rPr lang="el-GR" altLang="en-US" sz="3600" dirty="0">
                <a:solidFill>
                  <a:schemeClr val="tx1"/>
                </a:solidFill>
              </a:rPr>
              <a:t>Η κάλπη, στην οποία βρίσκονται δεόντως τακτοποιημένα τα προβλεπόμενα δέματα, όπως επεξηγήθηκε προηγουμένως καθώς  και οι κουρτίνες, παραδίδεται, με τη συνοδεία του αστυνομικού, στον Έφορο, στην Επαρχιακή Διοίκηση Λάρνακας, στην πλατεία Ευρώπης.</a:t>
            </a:r>
          </a:p>
          <a:p>
            <a:pPr eaLnBrk="1" hangingPunct="1">
              <a:buFont typeface="Wingdings" panose="05000000000000000000" pitchFamily="2" charset="2"/>
              <a:buChar char="Ø"/>
            </a:pPr>
            <a:r>
              <a:rPr lang="el-GR" altLang="en-US" sz="3600" dirty="0">
                <a:solidFill>
                  <a:schemeClr val="tx1"/>
                </a:solidFill>
              </a:rPr>
              <a:t>Κατά την προσέλευση να ακολουθηθούν πιστά οι υποδείξεις της Αστυνομίας  </a:t>
            </a:r>
          </a:p>
          <a:p>
            <a:pPr eaLnBrk="1" hangingPunct="1">
              <a:buFont typeface="Wingdings 3" panose="05040102010807070707" pitchFamily="18" charset="2"/>
              <a:buNone/>
            </a:pPr>
            <a:endParaRPr lang="el-GR" altLang="en-US" sz="3600" dirty="0">
              <a:solidFill>
                <a:schemeClr val="tx1"/>
              </a:solidFill>
            </a:endParaRPr>
          </a:p>
        </p:txBody>
      </p:sp>
      <p:pic>
        <p:nvPicPr>
          <p:cNvPr id="47107" name="Picture 7" descr="C:\Users\user\AppData\Local\Microsoft\Windows\Temporary Internet Files\Content.IE5\BFQL0QA1\Key-yellow[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980113"/>
            <a:ext cx="172243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0" descr="C:\Users\user\AppData\Local\Microsoft\Windows\Temporary Internet Files\Content.IE5\5FHATWAV\hand-with-card-12747-lar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t="2222" b="2222"/>
          <a:stretch>
            <a:fillRect/>
          </a:stretch>
        </p:blipFill>
        <p:spPr>
          <a:xfrm>
            <a:off x="457200" y="304800"/>
            <a:ext cx="10363200" cy="5486400"/>
          </a:xfrm>
        </p:spPr>
      </p:pic>
      <p:sp>
        <p:nvSpPr>
          <p:cNvPr id="9" name="Text Placeholder 8"/>
          <p:cNvSpPr>
            <a:spLocks noGrp="1"/>
          </p:cNvSpPr>
          <p:nvPr>
            <p:ph type="body" sz="half" idx="2"/>
          </p:nvPr>
        </p:nvSpPr>
        <p:spPr/>
        <p:txBody>
          <a:bodyPr>
            <a:normAutofit/>
          </a:bodyPr>
          <a:lstStyle/>
          <a:p>
            <a:pPr algn="ctr"/>
            <a:r>
              <a:rPr lang="el-GR" sz="2400" dirty="0">
                <a:solidFill>
                  <a:srgbClr val="FF0000"/>
                </a:solidFill>
              </a:rPr>
              <a:t>Παράδοση κάλπης στην Επαρχιακή Διοίκηση</a:t>
            </a:r>
            <a:endParaRPr lang="en-GB" sz="2400" dirty="0">
              <a:solidFill>
                <a:srgbClr val="FF0000"/>
              </a:solidFill>
            </a:endParaRPr>
          </a:p>
        </p:txBody>
      </p:sp>
    </p:spTree>
    <p:extLst>
      <p:ext uri="{BB962C8B-B14F-4D97-AF65-F5344CB8AC3E}">
        <p14:creationId xmlns:p14="http://schemas.microsoft.com/office/powerpoint/2010/main" val="2169858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chemeClr val="tx1"/>
                </a:solidFill>
              </a:rPr>
              <a:t>Παράδοση κάλπης</a:t>
            </a:r>
            <a:endParaRPr lang="en-GB" b="1" dirty="0">
              <a:solidFill>
                <a:schemeClr val="tx1"/>
              </a:solidFill>
            </a:endParaRPr>
          </a:p>
        </p:txBody>
      </p:sp>
      <p:sp>
        <p:nvSpPr>
          <p:cNvPr id="3" name="Content Placeholder 2"/>
          <p:cNvSpPr>
            <a:spLocks noGrp="1"/>
          </p:cNvSpPr>
          <p:nvPr>
            <p:ph idx="1"/>
          </p:nvPr>
        </p:nvSpPr>
        <p:spPr/>
        <p:txBody>
          <a:bodyPr/>
          <a:lstStyle/>
          <a:p>
            <a:r>
              <a:rPr lang="el-GR" sz="2800" b="1" u="sng" dirty="0">
                <a:solidFill>
                  <a:schemeClr val="tx1"/>
                </a:solidFill>
              </a:rPr>
              <a:t>Εκτός κάλπης, παραδίδονται με το χέρι:</a:t>
            </a:r>
          </a:p>
          <a:p>
            <a:pPr marL="457200" indent="-457200">
              <a:buFont typeface="+mj-lt"/>
              <a:buAutoNum type="arabicPeriod"/>
            </a:pPr>
            <a:r>
              <a:rPr lang="el-GR" sz="2800" b="1" u="sng" dirty="0">
                <a:solidFill>
                  <a:schemeClr val="tx1"/>
                </a:solidFill>
              </a:rPr>
              <a:t> Φύλλο Καταμέτρησης Ψήφων </a:t>
            </a:r>
          </a:p>
          <a:p>
            <a:pPr marL="457200" indent="-457200">
              <a:buFont typeface="+mj-lt"/>
              <a:buAutoNum type="arabicPeriod"/>
            </a:pPr>
            <a:r>
              <a:rPr lang="el-GR" sz="2800" b="1" u="sng" dirty="0">
                <a:solidFill>
                  <a:schemeClr val="tx1"/>
                </a:solidFill>
              </a:rPr>
              <a:t> Κλειδί της κάλπης</a:t>
            </a:r>
          </a:p>
          <a:p>
            <a:pPr marL="457200" indent="-457200">
              <a:buFont typeface="+mj-lt"/>
              <a:buAutoNum type="arabicPeriod"/>
            </a:pPr>
            <a:r>
              <a:rPr lang="el-GR" sz="2800" b="1" u="sng" dirty="0">
                <a:solidFill>
                  <a:schemeClr val="tx1"/>
                </a:solidFill>
              </a:rPr>
              <a:t>Βεβαίωση Υπερωριακής Απασχόλησης</a:t>
            </a:r>
          </a:p>
          <a:p>
            <a:pPr marL="457200" indent="-457200">
              <a:buFont typeface="+mj-lt"/>
              <a:buAutoNum type="arabicPeriod"/>
            </a:pPr>
            <a:r>
              <a:rPr lang="el-GR" sz="2800" b="1" u="sng" dirty="0">
                <a:solidFill>
                  <a:schemeClr val="tx1"/>
                </a:solidFill>
              </a:rPr>
              <a:t>Έντυπο τηλεφώνων </a:t>
            </a:r>
            <a:r>
              <a:rPr lang="el-GR" sz="2800" b="1" u="sng" dirty="0" err="1">
                <a:solidFill>
                  <a:schemeClr val="tx1"/>
                </a:solidFill>
              </a:rPr>
              <a:t>προεδρεύοντα</a:t>
            </a:r>
            <a:r>
              <a:rPr lang="el-GR" sz="2800" b="1" u="sng" dirty="0">
                <a:solidFill>
                  <a:schemeClr val="tx1"/>
                </a:solidFill>
              </a:rPr>
              <a:t> / καταμετρητών</a:t>
            </a:r>
          </a:p>
          <a:p>
            <a:pPr marL="457200" indent="-457200">
              <a:buFont typeface="+mj-lt"/>
              <a:buAutoNum type="arabicPeriod"/>
            </a:pPr>
            <a:r>
              <a:rPr lang="el-GR" sz="2800" b="1" u="sng" dirty="0">
                <a:solidFill>
                  <a:schemeClr val="tx1"/>
                </a:solidFill>
              </a:rPr>
              <a:t>Φανάρι </a:t>
            </a:r>
          </a:p>
          <a:p>
            <a:pPr marL="457200" indent="-457200">
              <a:buFont typeface="+mj-lt"/>
              <a:buAutoNum type="arabicPeriod"/>
            </a:pPr>
            <a:r>
              <a:rPr lang="el-GR" sz="2800" b="1" u="sng" dirty="0">
                <a:solidFill>
                  <a:schemeClr val="tx1"/>
                </a:solidFill>
              </a:rPr>
              <a:t>Σφραγίδα (εκτός δέματος 6)</a:t>
            </a:r>
          </a:p>
          <a:p>
            <a:pPr marL="0" indent="0">
              <a:buNone/>
            </a:pPr>
            <a:endParaRPr lang="en-GB"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356240" y="5694408"/>
              <a:ext cx="1539360" cy="307440"/>
            </p14:xfrm>
          </p:contentPart>
        </mc:Choice>
        <mc:Fallback xmlns="">
          <p:pic>
            <p:nvPicPr>
              <p:cNvPr id="4" name="Ink 3"/>
              <p:cNvPicPr/>
              <p:nvPr/>
            </p:nvPicPr>
            <p:blipFill>
              <a:blip r:embed="rId4"/>
              <a:stretch>
                <a:fillRect/>
              </a:stretch>
            </p:blipFill>
            <p:spPr>
              <a:xfrm>
                <a:off x="1314120" y="5610528"/>
                <a:ext cx="162360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856456" y="5672448"/>
              <a:ext cx="2616480" cy="345960"/>
            </p14:xfrm>
          </p:contentPart>
        </mc:Choice>
        <mc:Fallback xmlns="">
          <p:pic>
            <p:nvPicPr>
              <p:cNvPr id="5" name="Ink 4"/>
              <p:cNvPicPr/>
              <p:nvPr/>
            </p:nvPicPr>
            <p:blipFill>
              <a:blip r:embed="rId6"/>
              <a:stretch>
                <a:fillRect/>
              </a:stretch>
            </p:blipFill>
            <p:spPr>
              <a:xfrm>
                <a:off x="2814336" y="5588208"/>
                <a:ext cx="270036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5952816" y="5321808"/>
              <a:ext cx="360" cy="360"/>
            </p14:xfrm>
          </p:contentPart>
        </mc:Choice>
        <mc:Fallback xmlns="">
          <p:pic>
            <p:nvPicPr>
              <p:cNvPr id="6" name="Ink 5"/>
              <p:cNvPicPr/>
              <p:nvPr/>
            </p:nvPicPr>
            <p:blipFill>
              <a:blip r:embed="rId8"/>
              <a:stretch>
                <a:fillRect/>
              </a:stretch>
            </p:blipFill>
            <p:spPr>
              <a:xfrm>
                <a:off x="5910696" y="5237928"/>
                <a:ext cx="84240" cy="168120"/>
              </a:xfrm>
              <a:prstGeom prst="rect">
                <a:avLst/>
              </a:prstGeom>
            </p:spPr>
          </p:pic>
        </mc:Fallback>
      </mc:AlternateContent>
    </p:spTree>
    <p:extLst>
      <p:ext uri="{BB962C8B-B14F-4D97-AF65-F5344CB8AC3E}">
        <p14:creationId xmlns:p14="http://schemas.microsoft.com/office/powerpoint/2010/main" val="2976789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9"/>
            <a:ext cx="7543800" cy="627062"/>
          </a:xfrm>
          <a:blipFill>
            <a:blip r:embed="rId2"/>
            <a:tile tx="0" ty="0" sx="100000" sy="100000" flip="none" algn="tl"/>
          </a:blipFill>
        </p:spPr>
        <p:txBody>
          <a:bodyPr>
            <a:noAutofit/>
          </a:bodyPr>
          <a:lstStyle/>
          <a:p>
            <a:pPr algn="ctr" eaLnBrk="1" hangingPunct="1">
              <a:defRPr/>
            </a:pPr>
            <a:r>
              <a:rPr lang="el-GR" sz="5400" dirty="0">
                <a:solidFill>
                  <a:schemeClr val="tx1"/>
                </a:solidFill>
              </a:rPr>
              <a:t>Επαναληπτική εκλογή</a:t>
            </a:r>
            <a:endParaRPr lang="en-GB" sz="5400" dirty="0">
              <a:solidFill>
                <a:schemeClr val="tx1"/>
              </a:solidFill>
            </a:endParaRPr>
          </a:p>
        </p:txBody>
      </p:sp>
      <p:sp>
        <p:nvSpPr>
          <p:cNvPr id="48131" name="Content Placeholder 2"/>
          <p:cNvSpPr>
            <a:spLocks noGrp="1"/>
          </p:cNvSpPr>
          <p:nvPr>
            <p:ph idx="1"/>
          </p:nvPr>
        </p:nvSpPr>
        <p:spPr>
          <a:xfrm>
            <a:off x="822324" y="1295401"/>
            <a:ext cx="8016876" cy="4573588"/>
          </a:xfrm>
          <a:blipFill dpi="0" rotWithShape="1">
            <a:blip r:embed="rId2"/>
            <a:srcRect/>
            <a:tile tx="0" ty="0" sx="100000" sy="100000" flip="none" algn="tl"/>
          </a:blipFill>
        </p:spPr>
        <p:txBody>
          <a:bodyPr/>
          <a:lstStyle/>
          <a:p>
            <a:pPr eaLnBrk="1" hangingPunct="1">
              <a:buFont typeface="Wingdings" panose="05000000000000000000" pitchFamily="2" charset="2"/>
              <a:buChar char="Ø"/>
            </a:pPr>
            <a:r>
              <a:rPr lang="el-GR" altLang="ru-RU" sz="2800" dirty="0">
                <a:solidFill>
                  <a:schemeClr val="tx1"/>
                </a:solidFill>
              </a:rPr>
              <a:t>Σε περίπτωση επαναληπτικής εκλογής </a:t>
            </a:r>
            <a:r>
              <a:rPr lang="el-GR" altLang="ru-RU" sz="2800">
                <a:solidFill>
                  <a:schemeClr val="tx1"/>
                </a:solidFill>
              </a:rPr>
              <a:t>στις </a:t>
            </a:r>
          </a:p>
          <a:p>
            <a:pPr marL="0" indent="0" eaLnBrk="1" hangingPunct="1">
              <a:buNone/>
            </a:pPr>
            <a:r>
              <a:rPr lang="el-GR" altLang="ru-RU" sz="2800" b="1">
                <a:solidFill>
                  <a:schemeClr val="tx1"/>
                </a:solidFill>
              </a:rPr>
              <a:t>   </a:t>
            </a:r>
            <a:r>
              <a:rPr lang="el-GR" altLang="ru-RU" sz="2800" b="1" u="sng" dirty="0">
                <a:solidFill>
                  <a:schemeClr val="tx1"/>
                </a:solidFill>
              </a:rPr>
              <a:t>4 Φεβρουαρίου 2018, </a:t>
            </a:r>
            <a:r>
              <a:rPr lang="el-GR" altLang="ru-RU" sz="2800" dirty="0">
                <a:solidFill>
                  <a:schemeClr val="tx1"/>
                </a:solidFill>
              </a:rPr>
              <a:t>ισχύουν οι ίδιες οδηγίες </a:t>
            </a:r>
          </a:p>
          <a:p>
            <a:pPr eaLnBrk="1" hangingPunct="1">
              <a:buFont typeface="Wingdings" panose="05000000000000000000" pitchFamily="2" charset="2"/>
              <a:buChar char="Ø"/>
            </a:pPr>
            <a:r>
              <a:rPr lang="el-GR" altLang="ru-RU" sz="2800" dirty="0">
                <a:solidFill>
                  <a:schemeClr val="tx1"/>
                </a:solidFill>
              </a:rPr>
              <a:t>Την επομένη της εκλογικής διαδικασίας και μέχρι τις 4.2.2018 να υπάρχει συνεχής επικοινωνία με τον Β. Έφορο και το Γραφείο του Εφόρου για τυχόν νεότερες οδηγίες</a:t>
            </a:r>
          </a:p>
          <a:p>
            <a:pPr eaLnBrk="1" hangingPunct="1">
              <a:buFont typeface="Wingdings" panose="05000000000000000000" pitchFamily="2" charset="2"/>
              <a:buChar char="Ø"/>
            </a:pPr>
            <a:r>
              <a:rPr lang="el-GR" altLang="ru-RU" sz="2800" dirty="0">
                <a:solidFill>
                  <a:schemeClr val="tx1"/>
                </a:solidFill>
              </a:rPr>
              <a:t>Η παραλαβή της κάλπης θα γίνει από τον ίδιο χώρο την Παρασκευή 2 Φεβρουαρίου 2018, στο Δασικό Πάρκο Πετράκη Κυπριανού στην Αλυκή, με το ίδιο χρονοδιάγραμμα παράδοσης </a:t>
            </a:r>
          </a:p>
          <a:p>
            <a:pPr eaLnBrk="1" hangingPunct="1"/>
            <a:endParaRPr lang="en-GB" alt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457200" y="609600"/>
            <a:ext cx="8229600" cy="5397500"/>
          </a:xfrm>
        </p:spPr>
        <p:txBody>
          <a:bodyPr rtlCol="0">
            <a:normAutofit/>
          </a:bodyPr>
          <a:lstStyle/>
          <a:p>
            <a:pPr marL="0" indent="0" algn="ctr" eaLnBrk="1" fontAlgn="auto" hangingPunct="1">
              <a:buFont typeface="Wingdings 3" panose="05040102010807070707" pitchFamily="18" charset="2"/>
              <a:buNone/>
              <a:defRPr/>
            </a:pPr>
            <a:r>
              <a:rPr lang="el-GR" altLang="en-US" u="sng" dirty="0">
                <a:solidFill>
                  <a:schemeClr val="tx1">
                    <a:lumMod val="75000"/>
                    <a:lumOff val="25000"/>
                  </a:schemeClr>
                </a:solidFill>
              </a:rPr>
              <a:t> ΕΠΙΚΟΙΝΩΝΙΑ ΜΕ ΕΦΟΡΟ ΠΡΟΕΔΡΙΚΗΣ ΕΚΛΟΓΗΣ</a:t>
            </a:r>
          </a:p>
          <a:p>
            <a:pPr marL="0" indent="0" algn="ctr" eaLnBrk="1" fontAlgn="auto" hangingPunct="1">
              <a:buFont typeface="Wingdings 3" panose="05040102010807070707" pitchFamily="18" charset="2"/>
              <a:buNone/>
              <a:defRPr/>
            </a:pPr>
            <a:r>
              <a:rPr lang="el-GR" altLang="en-US" u="sng" dirty="0">
                <a:solidFill>
                  <a:schemeClr val="tx1">
                    <a:lumMod val="75000"/>
                    <a:lumOff val="25000"/>
                  </a:schemeClr>
                </a:solidFill>
              </a:rPr>
              <a:t> ΕΚΛΟΓΙΚΗΣ ΠΕΡΙΦΕΡΕΙΑΣ ΛΑΡΝΑΚΑΣ</a:t>
            </a:r>
            <a:endParaRPr lang="el-GR" altLang="en-US" dirty="0">
              <a:solidFill>
                <a:schemeClr val="tx1">
                  <a:lumMod val="75000"/>
                  <a:lumOff val="25000"/>
                </a:schemeClr>
              </a:solidFill>
            </a:endParaRPr>
          </a:p>
          <a:p>
            <a:pPr marL="0" indent="0" eaLnBrk="1" fontAlgn="auto" hangingPunct="1">
              <a:buFont typeface="Wingdings 3" panose="05040102010807070707" pitchFamily="18" charset="2"/>
              <a:buNone/>
              <a:defRPr/>
            </a:pPr>
            <a:r>
              <a:rPr lang="el-GR" altLang="en-US" sz="2200" b="1" dirty="0" err="1">
                <a:solidFill>
                  <a:schemeClr val="tx1"/>
                </a:solidFill>
              </a:rPr>
              <a:t>Τηλ</a:t>
            </a:r>
            <a:r>
              <a:rPr lang="el-GR" altLang="en-US" sz="2200" b="1" dirty="0">
                <a:solidFill>
                  <a:schemeClr val="tx1"/>
                </a:solidFill>
              </a:rPr>
              <a:t>. 	24801801, 24801816</a:t>
            </a:r>
          </a:p>
          <a:p>
            <a:pPr marL="0" indent="0" eaLnBrk="1" fontAlgn="auto" hangingPunct="1">
              <a:buFont typeface="Wingdings 3" panose="05040102010807070707" pitchFamily="18" charset="2"/>
              <a:buNone/>
              <a:defRPr/>
            </a:pPr>
            <a:r>
              <a:rPr lang="el-GR" altLang="en-US" sz="2200" b="1" dirty="0">
                <a:solidFill>
                  <a:schemeClr val="tx1"/>
                </a:solidFill>
              </a:rPr>
              <a:t>Φαξ 	</a:t>
            </a:r>
            <a:r>
              <a:rPr lang="en-US" altLang="en-US" sz="2200" b="1" dirty="0">
                <a:solidFill>
                  <a:schemeClr val="tx1"/>
                </a:solidFill>
              </a:rPr>
              <a:t>24</a:t>
            </a:r>
            <a:r>
              <a:rPr lang="el-GR" altLang="en-US" sz="2200" b="1" dirty="0">
                <a:solidFill>
                  <a:schemeClr val="tx1"/>
                </a:solidFill>
              </a:rPr>
              <a:t>304635</a:t>
            </a:r>
          </a:p>
          <a:p>
            <a:pPr marL="0" indent="0" algn="ctr" eaLnBrk="1" fontAlgn="auto" hangingPunct="1">
              <a:buFont typeface="Wingdings 3" panose="05040102010807070707" pitchFamily="18" charset="2"/>
              <a:buNone/>
              <a:defRPr/>
            </a:pPr>
            <a:r>
              <a:rPr lang="el-GR" altLang="en-US" sz="2200" dirty="0">
                <a:solidFill>
                  <a:schemeClr val="tx1">
                    <a:lumMod val="75000"/>
                    <a:lumOff val="25000"/>
                  </a:schemeClr>
                </a:solidFill>
              </a:rPr>
              <a:t>--------------------------------------------------------------------</a:t>
            </a:r>
          </a:p>
          <a:p>
            <a:pPr marL="0" indent="0" eaLnBrk="1" fontAlgn="auto" hangingPunct="1">
              <a:buFont typeface="Wingdings 3" panose="05040102010807070707" pitchFamily="18" charset="2"/>
              <a:buNone/>
              <a:defRPr/>
            </a:pPr>
            <a:r>
              <a:rPr lang="el-GR" altLang="en-US" sz="2200" dirty="0">
                <a:solidFill>
                  <a:schemeClr val="tx1">
                    <a:lumMod val="75000"/>
                    <a:lumOff val="25000"/>
                  </a:schemeClr>
                </a:solidFill>
              </a:rPr>
              <a:t>ΓΕΝΙΚΕΣ ΠΛΗΡΟΦΟΡΙΕΣ ΨΗΦΟΦΟΡΙΑΣ: </a:t>
            </a:r>
          </a:p>
          <a:p>
            <a:pPr marL="0" indent="0" algn="ctr" eaLnBrk="1" fontAlgn="auto" hangingPunct="1">
              <a:buFont typeface="Wingdings 3" panose="05040102010807070707" pitchFamily="18" charset="2"/>
              <a:buNone/>
              <a:defRPr/>
            </a:pPr>
            <a:r>
              <a:rPr lang="el-GR" altLang="en-US" sz="2400" b="1" u="sng" dirty="0">
                <a:solidFill>
                  <a:schemeClr val="tx1"/>
                </a:solidFill>
              </a:rPr>
              <a:t>24801880</a:t>
            </a:r>
          </a:p>
          <a:p>
            <a:pPr marL="0" indent="0" algn="ctr" eaLnBrk="1" fontAlgn="auto" hangingPunct="1">
              <a:buFont typeface="Wingdings 3" panose="05040102010807070707" pitchFamily="18" charset="2"/>
              <a:buNone/>
              <a:defRPr/>
            </a:pPr>
            <a:r>
              <a:rPr lang="el-GR" altLang="en-US" sz="2400" b="1" u="sng" dirty="0">
                <a:solidFill>
                  <a:schemeClr val="tx1">
                    <a:lumMod val="75000"/>
                    <a:lumOff val="25000"/>
                  </a:schemeClr>
                </a:solidFill>
              </a:rPr>
              <a:t>----------------------------------------------</a:t>
            </a:r>
            <a:endParaRPr lang="en-US" altLang="en-US" sz="2400" b="1" u="sng" dirty="0">
              <a:solidFill>
                <a:schemeClr val="tx1">
                  <a:lumMod val="75000"/>
                  <a:lumOff val="25000"/>
                </a:schemeClr>
              </a:solidFill>
            </a:endParaRPr>
          </a:p>
          <a:p>
            <a:pPr marL="0" indent="0" algn="ctr" eaLnBrk="1" fontAlgn="auto" hangingPunct="1">
              <a:buFont typeface="Wingdings 3" panose="05040102010807070707" pitchFamily="18" charset="2"/>
              <a:buNone/>
              <a:defRPr/>
            </a:pPr>
            <a:r>
              <a:rPr lang="el-GR" altLang="en-US" sz="2200" u="sng" dirty="0">
                <a:solidFill>
                  <a:schemeClr val="tx1">
                    <a:lumMod val="75000"/>
                    <a:lumOff val="25000"/>
                  </a:schemeClr>
                </a:solidFill>
              </a:rPr>
              <a:t>ΠΟΥ ΨΗΦΙΖΩ:</a:t>
            </a:r>
            <a:endParaRPr lang="el-GR" altLang="en-US" u="sng" dirty="0">
              <a:solidFill>
                <a:schemeClr val="tx1">
                  <a:lumMod val="75000"/>
                  <a:lumOff val="25000"/>
                </a:schemeClr>
              </a:solidFill>
            </a:endParaRPr>
          </a:p>
          <a:p>
            <a:pPr marL="0" indent="0" algn="ctr" eaLnBrk="1" fontAlgn="auto" hangingPunct="1">
              <a:buFont typeface="Wingdings 3" panose="05040102010807070707" pitchFamily="18" charset="2"/>
              <a:buNone/>
              <a:defRPr/>
            </a:pPr>
            <a:r>
              <a:rPr lang="en-US" altLang="en-US" sz="2200" dirty="0">
                <a:solidFill>
                  <a:schemeClr val="tx1">
                    <a:lumMod val="75000"/>
                    <a:lumOff val="25000"/>
                  </a:schemeClr>
                </a:solidFill>
              </a:rPr>
              <a:t> </a:t>
            </a:r>
            <a:r>
              <a:rPr lang="en-US" altLang="en-US" sz="2200" b="1" dirty="0">
                <a:solidFill>
                  <a:schemeClr val="tx1"/>
                </a:solidFill>
                <a:hlinkClick r:id="rId3"/>
              </a:rPr>
              <a:t>http://wtv.elections.moi.gov.cy/</a:t>
            </a:r>
            <a:endParaRPr lang="el-GR" altLang="en-US" sz="2200" b="1" dirty="0">
              <a:solidFill>
                <a:schemeClr val="tx1"/>
              </a:solidFill>
            </a:endParaRPr>
          </a:p>
          <a:p>
            <a:pPr marL="0" indent="0" algn="ctr" eaLnBrk="1" fontAlgn="auto" hangingPunct="1">
              <a:buFont typeface="Wingdings 3" panose="05040102010807070707" pitchFamily="18" charset="2"/>
              <a:buNone/>
              <a:defRPr/>
            </a:pPr>
            <a:r>
              <a:rPr lang="el-GR" altLang="en-US" sz="2200" b="1" dirty="0">
                <a:solidFill>
                  <a:schemeClr val="tx1"/>
                </a:solidFill>
              </a:rPr>
              <a:t>ΤΗΛ.	</a:t>
            </a:r>
            <a:r>
              <a:rPr lang="el-GR" b="1" dirty="0"/>
              <a:t>77772212</a:t>
            </a:r>
            <a:endParaRPr lang="el-GR" altLang="en-US" sz="2200" b="1" dirty="0">
              <a:solidFill>
                <a:schemeClr val="tx1"/>
              </a:solidFill>
            </a:endParaRPr>
          </a:p>
          <a:p>
            <a:pPr marL="0" indent="0" eaLnBrk="1" fontAlgn="auto" hangingPunct="1">
              <a:buFont typeface="Wingdings 3" panose="05040102010807070707" pitchFamily="18" charset="2"/>
              <a:buNone/>
              <a:defRPr/>
            </a:pPr>
            <a:endParaRPr lang="en-US" altLang="en-US" dirty="0">
              <a:solidFill>
                <a:schemeClr val="tx1">
                  <a:lumMod val="75000"/>
                  <a:lumOff val="25000"/>
                </a:schemeClr>
              </a:solidFill>
            </a:endParaRPr>
          </a:p>
          <a:p>
            <a:pPr marL="0" indent="0" eaLnBrk="1" fontAlgn="auto" hangingPunct="1">
              <a:buFont typeface="Wingdings 3" panose="05040102010807070707" pitchFamily="18" charset="2"/>
              <a:buNone/>
              <a:defRPr/>
            </a:pPr>
            <a:endParaRPr lang="en-US" altLang="en-US" sz="2200" dirty="0">
              <a:solidFill>
                <a:schemeClr val="tx1">
                  <a:lumMod val="75000"/>
                  <a:lumOff val="25000"/>
                </a:schemeClr>
              </a:solidFill>
            </a:endParaRPr>
          </a:p>
          <a:p>
            <a:pPr marL="0" indent="0" eaLnBrk="1" fontAlgn="auto" hangingPunct="1">
              <a:buFont typeface="Wingdings 3" panose="05040102010807070707" pitchFamily="18" charset="2"/>
              <a:buNone/>
              <a:defRPr/>
            </a:pPr>
            <a:endParaRPr lang="en-US" altLang="en-US"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el-GR" sz="3200" dirty="0">
                <a:solidFill>
                  <a:schemeClr val="tx1">
                    <a:lumMod val="75000"/>
                    <a:lumOff val="25000"/>
                  </a:schemeClr>
                </a:solidFill>
              </a:rPr>
              <a:t>Ευχαριστούμε για την προσοχή σας</a:t>
            </a:r>
            <a:endParaRPr lang="en-US" sz="3200" dirty="0">
              <a:solidFill>
                <a:schemeClr val="tx1">
                  <a:lumMod val="75000"/>
                  <a:lumOff val="25000"/>
                </a:schemeClr>
              </a:solidFill>
            </a:endParaRPr>
          </a:p>
        </p:txBody>
      </p:sp>
      <p:sp>
        <p:nvSpPr>
          <p:cNvPr id="52227" name="Content Placeholder 1"/>
          <p:cNvSpPr>
            <a:spLocks noGrp="1"/>
          </p:cNvSpPr>
          <p:nvPr>
            <p:ph idx="1"/>
          </p:nvPr>
        </p:nvSpPr>
        <p:spPr/>
        <p:txBody>
          <a:bodyPr/>
          <a:lstStyle/>
          <a:p>
            <a:pPr eaLnBrk="1" hangingPunct="1"/>
            <a:r>
              <a:rPr lang="el-GR" altLang="en-US" dirty="0"/>
              <a:t>Ρωτήστε </a:t>
            </a:r>
            <a:r>
              <a:rPr lang="el-GR" altLang="en-US" dirty="0" err="1"/>
              <a:t>ο,τιδήποτε</a:t>
            </a:r>
            <a:r>
              <a:rPr lang="el-GR" altLang="en-US" dirty="0"/>
              <a:t> και οποιαδήποτε απορία έχετε σε σχέση με την διαδικασία</a:t>
            </a:r>
            <a:endParaRPr lang="en-GB" altLang="en-US" dirty="0"/>
          </a:p>
          <a:p>
            <a:pPr marL="0" indent="0" eaLnBrk="1" hangingPunct="1">
              <a:buNone/>
            </a:pPr>
            <a:endParaRPr lang="el-GR" altLang="en-US" dirty="0"/>
          </a:p>
          <a:p>
            <a:pPr eaLnBrk="1" hangingPunct="1"/>
            <a:r>
              <a:rPr lang="el-GR" altLang="en-US" dirty="0"/>
              <a:t>Ενημερώστε άμεσα τον Β. Έφορο για οποιαδήποτε αμφιβολία ή διευκρίνηση χρειαστείτε, όσο «αφελής»  κι αν νομίζετε ότι είναι</a:t>
            </a:r>
            <a:endParaRPr lang="en-GB" altLang="en-US" dirty="0"/>
          </a:p>
          <a:p>
            <a:pPr marL="0" indent="0" eaLnBrk="1" hangingPunct="1">
              <a:buNone/>
            </a:pPr>
            <a:endParaRPr lang="el-GR" altLang="en-US" dirty="0"/>
          </a:p>
          <a:p>
            <a:pPr eaLnBrk="1" hangingPunct="1"/>
            <a:r>
              <a:rPr lang="el-GR" altLang="en-US" dirty="0"/>
              <a:t>Μην προσπαθήσετε να «διορθώσετε» ένα λάθος με δεύτερο</a:t>
            </a:r>
          </a:p>
          <a:p>
            <a:pPr eaLnBrk="1" hangingPunct="1"/>
            <a:endParaRPr lang="el-GR" altLang="en-US" dirty="0"/>
          </a:p>
          <a:p>
            <a:pPr eaLnBrk="1" hangingPunct="1">
              <a:buFont typeface="Wingdings 3" panose="05040102010807070707" pitchFamily="18" charset="2"/>
              <a:buNone/>
            </a:pPr>
            <a:endParaRPr lang="el-GR" altLang="en-US" dirty="0"/>
          </a:p>
          <a:p>
            <a:pPr eaLnBrk="1" hangingPunct="1">
              <a:buFont typeface="Wingdings 3" panose="05040102010807070707" pitchFamily="18" charset="2"/>
              <a:buNone/>
            </a:pPr>
            <a:endParaRPr lang="el-GR" altLang="en-US" dirty="0"/>
          </a:p>
          <a:p>
            <a:pPr eaLnBrk="1" hangingPunct="1"/>
            <a:endParaRPr lang="en-US" altLang="en-US" dirty="0"/>
          </a:p>
        </p:txBody>
      </p:sp>
      <p:pic>
        <p:nvPicPr>
          <p:cNvPr id="52228" name="Picture 4" descr="C:\Users\user\AppData\Local\Microsoft\Windows\Temporary Internet Files\Content.IE5\BFQL0QA1\130286824_8057bcd059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511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457200" y="381000"/>
            <a:ext cx="8229600" cy="914400"/>
          </a:xfrm>
        </p:spPr>
        <p:txBody>
          <a:bodyPr/>
          <a:lstStyle/>
          <a:p>
            <a:pPr eaLnBrk="1" fontAlgn="auto" hangingPunct="1">
              <a:spcAft>
                <a:spcPts val="0"/>
              </a:spcAft>
              <a:defRPr/>
            </a:pPr>
            <a:r>
              <a:rPr lang="el-GR" altLang="en-US" sz="4000" u="sng" dirty="0">
                <a:solidFill>
                  <a:schemeClr val="tx1">
                    <a:lumMod val="75000"/>
                    <a:lumOff val="25000"/>
                  </a:schemeClr>
                </a:solidFill>
              </a:rPr>
              <a:t>Πριν την ημέρα εκλογής</a:t>
            </a:r>
            <a:endParaRPr lang="en-US" altLang="en-US" sz="4000" u="sng" dirty="0">
              <a:solidFill>
                <a:schemeClr val="tx1">
                  <a:lumMod val="75000"/>
                  <a:lumOff val="25000"/>
                </a:schemeClr>
              </a:solidFill>
            </a:endParaRPr>
          </a:p>
        </p:txBody>
      </p:sp>
      <p:sp>
        <p:nvSpPr>
          <p:cNvPr id="14339" name="Rectangle 3"/>
          <p:cNvSpPr>
            <a:spLocks noGrp="1" noChangeArrowheads="1"/>
          </p:cNvSpPr>
          <p:nvPr>
            <p:ph idx="1"/>
          </p:nvPr>
        </p:nvSpPr>
        <p:spPr>
          <a:xfrm>
            <a:off x="457200" y="838200"/>
            <a:ext cx="8229600" cy="5168900"/>
          </a:xfrm>
        </p:spPr>
        <p:txBody>
          <a:bodyPr/>
          <a:lstStyle/>
          <a:p>
            <a:pPr algn="just" eaLnBrk="1" hangingPunct="1"/>
            <a:endParaRPr lang="el-GR" altLang="en-US" sz="2400" dirty="0">
              <a:solidFill>
                <a:schemeClr val="tx1"/>
              </a:solidFill>
            </a:endParaRPr>
          </a:p>
          <a:p>
            <a:pPr algn="just" eaLnBrk="1" hangingPunct="1">
              <a:buFont typeface="Wingdings" panose="05000000000000000000" pitchFamily="2" charset="2"/>
              <a:buChar char="Ø"/>
            </a:pPr>
            <a:r>
              <a:rPr lang="el-GR" altLang="en-US" sz="2400" dirty="0">
                <a:solidFill>
                  <a:schemeClr val="tx1"/>
                </a:solidFill>
              </a:rPr>
              <a:t>Επικοινωνία και συνάντηση με βοηθούς υπαλλήλους / </a:t>
            </a:r>
            <a:r>
              <a:rPr lang="el-GR" altLang="en-US" sz="2400" dirty="0" err="1">
                <a:solidFill>
                  <a:schemeClr val="tx1"/>
                </a:solidFill>
              </a:rPr>
              <a:t>προεδρεύοντα</a:t>
            </a:r>
            <a:endParaRPr lang="el-GR" altLang="en-US" sz="2400" dirty="0">
              <a:solidFill>
                <a:schemeClr val="tx1"/>
              </a:solidFill>
            </a:endParaRPr>
          </a:p>
          <a:p>
            <a:pPr algn="just" eaLnBrk="1" hangingPunct="1">
              <a:buFont typeface="Wingdings 3" panose="05040102010807070707" pitchFamily="18" charset="2"/>
              <a:buNone/>
            </a:pPr>
            <a:r>
              <a:rPr lang="el-GR" altLang="en-US" sz="2400" dirty="0">
                <a:solidFill>
                  <a:schemeClr val="tx1"/>
                </a:solidFill>
              </a:rPr>
              <a:t> </a:t>
            </a:r>
          </a:p>
          <a:p>
            <a:pPr algn="just" eaLnBrk="1" hangingPunct="1">
              <a:buFont typeface="Wingdings" panose="05000000000000000000" pitchFamily="2" charset="2"/>
              <a:buChar char="Ø"/>
            </a:pPr>
            <a:r>
              <a:rPr lang="el-GR" altLang="en-US" sz="2400" dirty="0">
                <a:solidFill>
                  <a:schemeClr val="tx1"/>
                </a:solidFill>
              </a:rPr>
              <a:t>Μελέτη / κατανόηση του Εγχειριδίου οδηγιών. Να τεθούν και αποσαφηνιστούν όλες οι αμφιβολίες / ερωτήματα επί της διαδικασίας σε συνεννόηση με Β. Έφορο</a:t>
            </a:r>
          </a:p>
          <a:p>
            <a:pPr algn="just" eaLnBrk="1" hangingPunct="1">
              <a:buFont typeface="Wingdings 3" panose="05040102010807070707" pitchFamily="18" charset="2"/>
              <a:buNone/>
            </a:pPr>
            <a:endParaRPr lang="el-GR" altLang="en-US" sz="2400" dirty="0">
              <a:solidFill>
                <a:schemeClr val="tx1"/>
              </a:solidFill>
            </a:endParaRPr>
          </a:p>
          <a:p>
            <a:pPr algn="just" eaLnBrk="1" hangingPunct="1">
              <a:buFont typeface="Wingdings" panose="05000000000000000000" pitchFamily="2" charset="2"/>
              <a:buChar char="Ø"/>
            </a:pPr>
            <a:r>
              <a:rPr lang="el-GR" altLang="en-US" sz="2400" dirty="0">
                <a:solidFill>
                  <a:schemeClr val="tx1"/>
                </a:solidFill>
              </a:rPr>
              <a:t>Ακριβής πληροφόρηση για το χώρο του εκλογικού κέντρου και της διαδρομής για έγκαιρη άφιξη. Να γίνει συνεννόηση για από κοινού μετάβαση με τους άλλους υπαλλήλους όπου είναι δυνατόν. </a:t>
            </a:r>
          </a:p>
          <a:p>
            <a:pPr eaLnBrk="1" hangingPunct="1">
              <a:lnSpc>
                <a:spcPct val="80000"/>
              </a:lnSpc>
              <a:buFont typeface="Wingdings 3" panose="05040102010807070707" pitchFamily="18" charset="2"/>
              <a:buNone/>
            </a:pPr>
            <a:endParaRPr lang="el-GR" altLang="en-US" sz="2400" dirty="0"/>
          </a:p>
          <a:p>
            <a:pPr algn="just" eaLnBrk="1" hangingPunct="1"/>
            <a:endParaRPr lang="el-GR" altLang="en-US" sz="2400" dirty="0"/>
          </a:p>
          <a:p>
            <a:pPr algn="just" eaLnBrk="1" hangingPunct="1"/>
            <a:endParaRPr lang="el-GR" altLang="en-US" sz="2400" dirty="0"/>
          </a:p>
          <a:p>
            <a:pPr algn="just" eaLnBrk="1" hangingPunct="1"/>
            <a:endParaRPr lang="el-GR" altLang="en-US" sz="2400" dirty="0"/>
          </a:p>
          <a:p>
            <a:pPr algn="just" eaLnBrk="1" hangingPunct="1"/>
            <a:endParaRPr lang="el-GR" altLang="en-US" sz="2400" dirty="0"/>
          </a:p>
          <a:p>
            <a:pPr algn="just" eaLnBrk="1" hangingPunct="1"/>
            <a:endParaRPr lang="el-GR" altLang="en-US" sz="2400" dirty="0"/>
          </a:p>
          <a:p>
            <a:pPr algn="just" eaLnBrk="1" hangingPunct="1"/>
            <a:endParaRPr lang="el-GR" altLang="en-US" sz="2400" dirty="0"/>
          </a:p>
          <a:p>
            <a:pPr algn="just" eaLnBrk="1" hangingPunct="1"/>
            <a:endParaRPr lang="el-GR" altLang="en-US" sz="2400" dirty="0"/>
          </a:p>
          <a:p>
            <a:pPr algn="ctr" eaLnBrk="1" hangingPunct="1">
              <a:buFont typeface="Wingdings" panose="05000000000000000000" pitchFamily="2" charset="2"/>
              <a:buNone/>
            </a:pPr>
            <a:endParaRPr lang="el-GR" altLang="en-US" sz="1800" dirty="0"/>
          </a:p>
          <a:p>
            <a:pPr algn="ctr" eaLnBrk="1" hangingPunct="1">
              <a:buFont typeface="Wingdings" panose="05000000000000000000" pitchFamily="2" charset="2"/>
              <a:buNone/>
            </a:pPr>
            <a:endParaRPr lang="en-US" altLang="en-US" sz="4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822325" y="287338"/>
            <a:ext cx="7543800" cy="1084169"/>
          </a:xfrm>
        </p:spPr>
        <p:txBody>
          <a:bodyPr/>
          <a:lstStyle/>
          <a:p>
            <a:pPr eaLnBrk="1" fontAlgn="auto" hangingPunct="1">
              <a:spcAft>
                <a:spcPts val="0"/>
              </a:spcAft>
              <a:defRPr/>
            </a:pPr>
            <a:r>
              <a:rPr lang="el-GR" altLang="en-US" sz="4000" dirty="0">
                <a:solidFill>
                  <a:srgbClr val="000000"/>
                </a:solidFill>
              </a:rPr>
              <a:t>ΜΕΧΡΙ ΤΟ ΣΑΒΒΑΤΟ 27 ΙΑΝΟΥΑΡΙΟΥ</a:t>
            </a:r>
            <a:endParaRPr lang="en-US" altLang="en-US" sz="4000">
              <a:solidFill>
                <a:srgbClr val="000000"/>
              </a:solidFill>
            </a:endParaRPr>
          </a:p>
        </p:txBody>
      </p:sp>
      <p:sp>
        <p:nvSpPr>
          <p:cNvPr id="15362" name="Rectangle 3"/>
          <p:cNvSpPr>
            <a:spLocks noGrp="1" noChangeArrowheads="1"/>
          </p:cNvSpPr>
          <p:nvPr>
            <p:ph idx="1"/>
          </p:nvPr>
        </p:nvSpPr>
        <p:spPr>
          <a:xfrm>
            <a:off x="457200" y="1472956"/>
            <a:ext cx="8229600" cy="4534144"/>
          </a:xfrm>
        </p:spPr>
        <p:txBody>
          <a:bodyPr rtlCol="0">
            <a:normAutofit fontScale="92500" lnSpcReduction="10000"/>
          </a:bodyPr>
          <a:lstStyle/>
          <a:p>
            <a:pPr marL="91440" indent="-91440" eaLnBrk="1" fontAlgn="auto" hangingPunct="1">
              <a:defRPr/>
            </a:pPr>
            <a:r>
              <a:rPr lang="el-GR" altLang="en-US" sz="2400" dirty="0">
                <a:solidFill>
                  <a:srgbClr val="000000"/>
                </a:solidFill>
              </a:rPr>
              <a:t>Έλεγχος περιεχομένου κάλπης και εξοικείωση με έγγραφα / υλικό</a:t>
            </a:r>
          </a:p>
          <a:p>
            <a:pPr marL="91440" indent="-91440" eaLnBrk="1" fontAlgn="auto" hangingPunct="1">
              <a:defRPr/>
            </a:pPr>
            <a:r>
              <a:rPr lang="el-GR" altLang="en-US" sz="2400" dirty="0">
                <a:solidFill>
                  <a:srgbClr val="000000"/>
                </a:solidFill>
              </a:rPr>
              <a:t>Σε περίπτωση προβλήματος άμεση επικοινωνία με Επαρχιακή Διοίκηση (24801816 μέχρι το μεσημέρι του Σαββάτου</a:t>
            </a:r>
            <a:r>
              <a:rPr lang="en-US" altLang="en-US" sz="2400" dirty="0">
                <a:solidFill>
                  <a:srgbClr val="000000"/>
                </a:solidFill>
              </a:rPr>
              <a:t>)</a:t>
            </a:r>
            <a:endParaRPr lang="el-GR" altLang="en-US" sz="2400" dirty="0">
              <a:solidFill>
                <a:srgbClr val="000000"/>
              </a:solidFill>
            </a:endParaRPr>
          </a:p>
          <a:p>
            <a:pPr marL="91440" indent="-91440" eaLnBrk="1" fontAlgn="auto" hangingPunct="1">
              <a:buFont typeface="Wingdings 3" panose="05040102010807070707" pitchFamily="18" charset="2"/>
              <a:buNone/>
              <a:defRPr/>
            </a:pPr>
            <a:endParaRPr lang="el-GR" altLang="en-US" sz="2400" dirty="0">
              <a:solidFill>
                <a:srgbClr val="000000"/>
              </a:solidFill>
            </a:endParaRPr>
          </a:p>
          <a:p>
            <a:pPr marL="91440" indent="-91440" eaLnBrk="1" fontAlgn="auto" hangingPunct="1">
              <a:defRPr/>
            </a:pPr>
            <a:r>
              <a:rPr lang="el-GR" altLang="en-US" sz="2400" dirty="0">
                <a:solidFill>
                  <a:srgbClr val="000000"/>
                </a:solidFill>
              </a:rPr>
              <a:t>Ασφαλής φύλαξη της κάλπης</a:t>
            </a:r>
          </a:p>
          <a:p>
            <a:pPr marL="91440" indent="-91440" eaLnBrk="1" fontAlgn="auto" hangingPunct="1">
              <a:buFont typeface="Wingdings 3" panose="05040102010807070707" pitchFamily="18" charset="2"/>
              <a:buNone/>
              <a:defRPr/>
            </a:pPr>
            <a:endParaRPr lang="el-GR" altLang="en-US" sz="2400" dirty="0">
              <a:solidFill>
                <a:srgbClr val="000000"/>
              </a:solidFill>
            </a:endParaRPr>
          </a:p>
          <a:p>
            <a:pPr marL="91440" indent="-91440" eaLnBrk="1" fontAlgn="auto" hangingPunct="1">
              <a:defRPr/>
            </a:pPr>
            <a:r>
              <a:rPr lang="el-GR" altLang="en-US" sz="2400" dirty="0">
                <a:solidFill>
                  <a:srgbClr val="000000"/>
                </a:solidFill>
              </a:rPr>
              <a:t>Μελέτη του εγχειριδίου Οδηγιών</a:t>
            </a:r>
          </a:p>
          <a:p>
            <a:pPr marL="91440" indent="-91440" eaLnBrk="1" fontAlgn="auto" hangingPunct="1">
              <a:buFont typeface="Wingdings 3" panose="05040102010807070707" pitchFamily="18" charset="2"/>
              <a:buNone/>
              <a:defRPr/>
            </a:pPr>
            <a:endParaRPr lang="el-GR" altLang="en-US" sz="2400" dirty="0">
              <a:solidFill>
                <a:srgbClr val="000000"/>
              </a:solidFill>
            </a:endParaRPr>
          </a:p>
          <a:p>
            <a:pPr marL="91440" indent="-91440" algn="ctr" eaLnBrk="1" fontAlgn="auto" hangingPunct="1">
              <a:defRPr/>
            </a:pPr>
            <a:r>
              <a:rPr lang="el-GR" altLang="en-US" sz="3600" u="sng" dirty="0">
                <a:solidFill>
                  <a:srgbClr val="000000"/>
                </a:solidFill>
              </a:rPr>
              <a:t>ΑΠΑΓΟΡΕΥΕΤΑΙ ΤΟ ΣΦΡΑΓΙΣΜΑ ΤΩΝ ΨΗΦΟΔΕΛΤΙΩΝ ΣΤΟ ΣΠΙΤΙ</a:t>
            </a:r>
            <a:endParaRPr lang="en-US" altLang="en-US" sz="3600" u="sng"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43000" y="685800"/>
            <a:ext cx="7543800" cy="1449388"/>
          </a:xfrm>
        </p:spPr>
        <p:txBody>
          <a:bodyPr/>
          <a:lstStyle/>
          <a:p>
            <a:pPr eaLnBrk="1" hangingPunct="1">
              <a:defRPr/>
            </a:pPr>
            <a:r>
              <a:rPr lang="el-GR" altLang="en-US" sz="4000" dirty="0">
                <a:solidFill>
                  <a:srgbClr val="000000"/>
                </a:solidFill>
              </a:rPr>
              <a:t>ΜΕΧΡΙ ΤΟ ΣΑΒΒΑΤΟ 27 ΙΑΝΟΥΑΡΙΟΥ</a:t>
            </a:r>
            <a:br>
              <a:rPr lang="en-US" dirty="0">
                <a:solidFill>
                  <a:schemeClr val="tx1"/>
                </a:solidFill>
                <a:latin typeface="+mj-ea"/>
                <a:cs typeface="+mj-ea"/>
              </a:rPr>
            </a:br>
            <a:endParaRPr lang="en-GB" sz="3600" dirty="0"/>
          </a:p>
        </p:txBody>
      </p:sp>
      <p:sp>
        <p:nvSpPr>
          <p:cNvPr id="17410" name="Content Placeholder 1"/>
          <p:cNvSpPr>
            <a:spLocks noGrp="1"/>
          </p:cNvSpPr>
          <p:nvPr>
            <p:ph idx="1"/>
          </p:nvPr>
        </p:nvSpPr>
        <p:spPr/>
        <p:txBody>
          <a:bodyPr/>
          <a:lstStyle/>
          <a:p>
            <a:pPr marL="0" indent="0" eaLnBrk="1" hangingPunct="1">
              <a:lnSpc>
                <a:spcPct val="80000"/>
              </a:lnSpc>
              <a:buFont typeface="Calibri" panose="020F0502020204030204" pitchFamily="34" charset="0"/>
              <a:buNone/>
              <a:defRPr/>
            </a:pPr>
            <a:endParaRPr lang="en-GB" altLang="en-US" sz="2800" dirty="0">
              <a:solidFill>
                <a:schemeClr val="tx1">
                  <a:lumMod val="75000"/>
                  <a:lumOff val="25000"/>
                </a:schemeClr>
              </a:solidFill>
            </a:endParaRPr>
          </a:p>
          <a:p>
            <a:pPr marL="90170" indent="-90170" eaLnBrk="1" hangingPunct="1">
              <a:lnSpc>
                <a:spcPct val="80000"/>
              </a:lnSpc>
              <a:defRPr/>
            </a:pPr>
            <a:r>
              <a:rPr lang="el-GR" altLang="en-US" sz="2800" dirty="0">
                <a:solidFill>
                  <a:srgbClr val="000000"/>
                </a:solidFill>
                <a:latin typeface="Calibri"/>
              </a:rPr>
              <a:t>Επικοινωνία / συνεννόηση με βοηθούς και διευθέτηση μετάβασης στο εκλογικό κέντρο</a:t>
            </a:r>
          </a:p>
          <a:p>
            <a:pPr marL="90170" indent="-90170" eaLnBrk="1" hangingPunct="1">
              <a:lnSpc>
                <a:spcPct val="80000"/>
              </a:lnSpc>
              <a:defRPr/>
            </a:pPr>
            <a:endParaRPr lang="el-GR" altLang="en-US" sz="2800" dirty="0">
              <a:solidFill>
                <a:srgbClr val="000000"/>
              </a:solidFill>
              <a:latin typeface="Calibri"/>
            </a:endParaRPr>
          </a:p>
          <a:p>
            <a:pPr marL="90170" indent="-90170" eaLnBrk="1" hangingPunct="1">
              <a:lnSpc>
                <a:spcPct val="80000"/>
              </a:lnSpc>
              <a:defRPr/>
            </a:pPr>
            <a:r>
              <a:rPr lang="el-GR" altLang="en-US" sz="2800" dirty="0">
                <a:solidFill>
                  <a:srgbClr val="000000"/>
                </a:solidFill>
                <a:latin typeface="Calibri"/>
              </a:rPr>
              <a:t>Σε περίπτωση έκτακτου σοβαρού προβλήματος άμεση επικοινωνία με Β. Έφορο / </a:t>
            </a:r>
            <a:r>
              <a:rPr lang="el-GR" altLang="en-US" sz="2800" dirty="0" err="1">
                <a:solidFill>
                  <a:srgbClr val="000000"/>
                </a:solidFill>
                <a:latin typeface="Calibri"/>
              </a:rPr>
              <a:t>Προεδρεύοντα</a:t>
            </a:r>
            <a:r>
              <a:rPr lang="el-GR" altLang="en-US" sz="2800" dirty="0">
                <a:solidFill>
                  <a:srgbClr val="000000"/>
                </a:solidFill>
                <a:latin typeface="Calibri"/>
              </a:rPr>
              <a:t>  και Επαρχιακή Διοίκηση (24801816 μέχρι το μεσημέρι του Σαββάτου</a:t>
            </a:r>
            <a:r>
              <a:rPr lang="en-US" altLang="en-US" sz="2800" dirty="0">
                <a:solidFill>
                  <a:srgbClr val="000000"/>
                </a:solidFill>
                <a:latin typeface="Calibri"/>
              </a:rPr>
              <a:t>)</a:t>
            </a:r>
            <a:endParaRPr lang="el-GR" altLang="en-US" sz="2800" dirty="0">
              <a:solidFill>
                <a:srgbClr val="000000"/>
              </a:solidFill>
              <a:latin typeface="Calibri"/>
            </a:endParaRPr>
          </a:p>
          <a:p>
            <a:pPr marL="90170" indent="-90170" eaLnBrk="1" hangingPunct="1">
              <a:lnSpc>
                <a:spcPct val="80000"/>
              </a:lnSpc>
              <a:defRPr/>
            </a:pPr>
            <a:endParaRPr lang="el-GR" altLang="en-US" sz="2800" dirty="0"/>
          </a:p>
          <a:p>
            <a:pPr marL="90170" indent="-90170" eaLnBrk="1" hangingPunct="1">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457200" y="76200"/>
            <a:ext cx="8229600" cy="1066800"/>
          </a:xfrm>
        </p:spPr>
        <p:txBody>
          <a:bodyPr/>
          <a:lstStyle/>
          <a:p>
            <a:pPr eaLnBrk="1" fontAlgn="auto" hangingPunct="1">
              <a:spcAft>
                <a:spcPts val="0"/>
              </a:spcAft>
              <a:defRPr/>
            </a:pPr>
            <a:r>
              <a:rPr lang="el-GR" altLang="en-US" sz="3600" u="sng" dirty="0">
                <a:solidFill>
                  <a:schemeClr val="tx1">
                    <a:lumMod val="75000"/>
                    <a:lumOff val="25000"/>
                  </a:schemeClr>
                </a:solidFill>
              </a:rPr>
              <a:t>ΚΥΡΙΑΚΗ 28 ΙΑΝΟΥΑΡΙΟΥ 2018</a:t>
            </a:r>
            <a:endParaRPr lang="en-US" altLang="en-US" sz="3600" u="sng" dirty="0">
              <a:solidFill>
                <a:schemeClr val="tx1">
                  <a:lumMod val="75000"/>
                  <a:lumOff val="25000"/>
                </a:schemeClr>
              </a:solidFill>
            </a:endParaRPr>
          </a:p>
        </p:txBody>
      </p:sp>
      <p:sp>
        <p:nvSpPr>
          <p:cNvPr id="9219" name="Rectangle 3"/>
          <p:cNvSpPr>
            <a:spLocks noGrp="1" noChangeArrowheads="1"/>
          </p:cNvSpPr>
          <p:nvPr>
            <p:ph idx="1"/>
          </p:nvPr>
        </p:nvSpPr>
        <p:spPr>
          <a:xfrm>
            <a:off x="381000" y="762000"/>
            <a:ext cx="8229600" cy="5192713"/>
          </a:xfrm>
        </p:spPr>
        <p:txBody>
          <a:bodyPr/>
          <a:lstStyle/>
          <a:p>
            <a:pPr marL="90170" indent="-90170" eaLnBrk="1" hangingPunct="1">
              <a:lnSpc>
                <a:spcPct val="70000"/>
              </a:lnSpc>
            </a:pPr>
            <a:endParaRPr lang="en-US" altLang="en-US" sz="2400" b="1" u="sng" dirty="0"/>
          </a:p>
          <a:p>
            <a:pPr marL="90170" indent="-90170" eaLnBrk="1" hangingPunct="1">
              <a:lnSpc>
                <a:spcPct val="70000"/>
              </a:lnSpc>
            </a:pPr>
            <a:r>
              <a:rPr lang="el-GR" altLang="en-US" sz="2400" b="1" u="sng" dirty="0"/>
              <a:t>Άφιξη στο εκλογικό κέντρο το αργότερο η ώρα </a:t>
            </a:r>
            <a:r>
              <a:rPr lang="en-US" altLang="en-US" sz="2400" b="1" u="sng" dirty="0"/>
              <a:t>5.55</a:t>
            </a:r>
            <a:r>
              <a:rPr lang="el-GR" altLang="en-US" sz="2400" b="1" u="sng" dirty="0"/>
              <a:t> π.μ.</a:t>
            </a:r>
            <a:r>
              <a:rPr lang="en-US" altLang="en-US" sz="2400" b="1" u="sng" dirty="0"/>
              <a:t> </a:t>
            </a:r>
            <a:r>
              <a:rPr lang="el-GR" altLang="en-US" sz="2400" b="1" u="sng" dirty="0"/>
              <a:t>Επικοινωνία / επιβεβαίωση άφιξης με Β. Έφορο</a:t>
            </a:r>
          </a:p>
          <a:p>
            <a:pPr marL="90170" indent="-90170" eaLnBrk="1" hangingPunct="1">
              <a:lnSpc>
                <a:spcPct val="70000"/>
              </a:lnSpc>
              <a:buFont typeface="Wingdings 3" panose="05040102010807070707" pitchFamily="18" charset="2"/>
              <a:buNone/>
            </a:pPr>
            <a:endParaRPr lang="el-GR" altLang="en-US" sz="2400" dirty="0"/>
          </a:p>
          <a:p>
            <a:pPr eaLnBrk="1" hangingPunct="1">
              <a:lnSpc>
                <a:spcPct val="70000"/>
              </a:lnSpc>
              <a:buFont typeface="Wingdings" panose="05000000000000000000" pitchFamily="2" charset="2"/>
              <a:buChar char="Ø"/>
            </a:pPr>
            <a:r>
              <a:rPr lang="el-GR" altLang="en-US" sz="2400" dirty="0">
                <a:solidFill>
                  <a:srgbClr val="000000"/>
                </a:solidFill>
              </a:rPr>
              <a:t>Ανάθεση καθηκόντων από </a:t>
            </a:r>
            <a:r>
              <a:rPr lang="el-GR" altLang="en-US" sz="2400" dirty="0" err="1">
                <a:solidFill>
                  <a:srgbClr val="000000"/>
                </a:solidFill>
              </a:rPr>
              <a:t>Προεδρεύοντα</a:t>
            </a:r>
          </a:p>
          <a:p>
            <a:pPr marL="90170" indent="-90170" eaLnBrk="1" hangingPunct="1">
              <a:lnSpc>
                <a:spcPct val="70000"/>
              </a:lnSpc>
              <a:buFont typeface="Wingdings 3" panose="05040102010807070707" pitchFamily="18" charset="2"/>
              <a:buNone/>
            </a:pPr>
            <a:endParaRPr lang="el-GR" altLang="en-US" sz="2400" dirty="0">
              <a:solidFill>
                <a:srgbClr val="000000"/>
              </a:solidFill>
            </a:endParaRPr>
          </a:p>
          <a:p>
            <a:pPr eaLnBrk="1" hangingPunct="1">
              <a:lnSpc>
                <a:spcPct val="70000"/>
              </a:lnSpc>
              <a:buFont typeface="Wingdings" panose="05000000000000000000" pitchFamily="2" charset="2"/>
              <a:buChar char="Ø"/>
            </a:pPr>
            <a:r>
              <a:rPr lang="el-GR" altLang="en-US" sz="2400" dirty="0">
                <a:solidFill>
                  <a:srgbClr val="000000"/>
                </a:solidFill>
              </a:rPr>
              <a:t>Άμεση διευθέτηση / διαρρύθμιση εκλογικού κέντρου </a:t>
            </a:r>
          </a:p>
          <a:p>
            <a:pPr marL="90170" indent="-90170" eaLnBrk="1" hangingPunct="1">
              <a:lnSpc>
                <a:spcPct val="70000"/>
              </a:lnSpc>
              <a:buNone/>
            </a:pPr>
            <a:endParaRPr lang="el-GR" altLang="en-US" sz="2400" dirty="0">
              <a:solidFill>
                <a:srgbClr val="000000"/>
              </a:solidFill>
            </a:endParaRPr>
          </a:p>
          <a:p>
            <a:pPr eaLnBrk="1" hangingPunct="1">
              <a:lnSpc>
                <a:spcPct val="70000"/>
              </a:lnSpc>
              <a:buFont typeface="Wingdings" panose="05000000000000000000" pitchFamily="2" charset="2"/>
              <a:buChar char="Ø"/>
            </a:pPr>
            <a:r>
              <a:rPr lang="el-GR" altLang="en-US" sz="2400" dirty="0">
                <a:solidFill>
                  <a:srgbClr val="000000"/>
                </a:solidFill>
              </a:rPr>
              <a:t>Σφράγισμα </a:t>
            </a:r>
            <a:r>
              <a:rPr lang="el-GR" altLang="en-US" sz="2400" u="sng" dirty="0">
                <a:solidFill>
                  <a:srgbClr val="000000"/>
                </a:solidFill>
              </a:rPr>
              <a:t>όλων των ψηφοδελτίων, στο εξωτερικό μέρος, </a:t>
            </a:r>
            <a:r>
              <a:rPr lang="el-GR" altLang="en-US" sz="2400" dirty="0">
                <a:solidFill>
                  <a:srgbClr val="000000"/>
                </a:solidFill>
              </a:rPr>
              <a:t>ανεξάρτητα αν δεν έχουν προσέλθει εκπρόσωποι υποψηφίων</a:t>
            </a:r>
          </a:p>
          <a:p>
            <a:pPr marL="0" indent="0" eaLnBrk="1" hangingPunct="1">
              <a:lnSpc>
                <a:spcPct val="70000"/>
              </a:lnSpc>
              <a:buNone/>
            </a:pPr>
            <a:endParaRPr lang="el-GR" altLang="en-US" sz="2400" dirty="0">
              <a:solidFill>
                <a:srgbClr val="000000"/>
              </a:solidFill>
            </a:endParaRPr>
          </a:p>
          <a:p>
            <a:pPr eaLnBrk="1" hangingPunct="1">
              <a:lnSpc>
                <a:spcPct val="70000"/>
              </a:lnSpc>
              <a:buFont typeface="Wingdings" panose="05000000000000000000" pitchFamily="2" charset="2"/>
              <a:buChar char="Ø"/>
            </a:pPr>
            <a:r>
              <a:rPr lang="el-GR" altLang="en-US" sz="2400" dirty="0">
                <a:solidFill>
                  <a:srgbClr val="000000"/>
                </a:solidFill>
              </a:rPr>
              <a:t>Ανάρτηση όλων των Γνωστοποιήσεων / Οδηγιών έξω από το εκλογικό κέντρο και στους εκλογικούς θαλάμους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1000"/>
                                        <p:tgtEl>
                                          <p:spTgt spid="9219">
                                            <p:txEl>
                                              <p:pRg st="1" end="1"/>
                                            </p:txEl>
                                          </p:spTgt>
                                        </p:tgtEl>
                                      </p:cBhvr>
                                    </p:animEffect>
                                    <p:anim calcmode="lin" valueType="num">
                                      <p:cBhvr>
                                        <p:cTn id="8"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3" end="3"/>
                                            </p:txEl>
                                          </p:spTgt>
                                        </p:tgtEl>
                                        <p:attrNameLst>
                                          <p:attrName>style.visibility</p:attrName>
                                        </p:attrNameLst>
                                      </p:cBhvr>
                                      <p:to>
                                        <p:strVal val="visible"/>
                                      </p:to>
                                    </p:set>
                                    <p:animEffect transition="in" filter="fade">
                                      <p:cBhvr>
                                        <p:cTn id="14" dur="1000"/>
                                        <p:tgtEl>
                                          <p:spTgt spid="9219">
                                            <p:txEl>
                                              <p:pRg st="3" end="3"/>
                                            </p:txEl>
                                          </p:spTgt>
                                        </p:tgtEl>
                                      </p:cBhvr>
                                    </p:animEffect>
                                    <p:anim calcmode="lin" valueType="num">
                                      <p:cBhvr>
                                        <p:cTn id="15"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animEffect transition="in" filter="fade">
                                      <p:cBhvr>
                                        <p:cTn id="21" dur="1000"/>
                                        <p:tgtEl>
                                          <p:spTgt spid="9219">
                                            <p:txEl>
                                              <p:pRg st="5" end="5"/>
                                            </p:txEl>
                                          </p:spTgt>
                                        </p:tgtEl>
                                      </p:cBhvr>
                                    </p:animEffect>
                                    <p:anim calcmode="lin" valueType="num">
                                      <p:cBhvr>
                                        <p:cTn id="22"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7" end="7"/>
                                            </p:txEl>
                                          </p:spTgt>
                                        </p:tgtEl>
                                        <p:attrNameLst>
                                          <p:attrName>style.visibility</p:attrName>
                                        </p:attrNameLst>
                                      </p:cBhvr>
                                      <p:to>
                                        <p:strVal val="visible"/>
                                      </p:to>
                                    </p:set>
                                    <p:animEffect transition="in" filter="fade">
                                      <p:cBhvr>
                                        <p:cTn id="28" dur="1000"/>
                                        <p:tgtEl>
                                          <p:spTgt spid="9219">
                                            <p:txEl>
                                              <p:pRg st="7" end="7"/>
                                            </p:txEl>
                                          </p:spTgt>
                                        </p:tgtEl>
                                      </p:cBhvr>
                                    </p:animEffect>
                                    <p:anim calcmode="lin" valueType="num">
                                      <p:cBhvr>
                                        <p:cTn id="29"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9219">
                                            <p:txEl>
                                              <p:pRg st="9" end="9"/>
                                            </p:txEl>
                                          </p:spTgt>
                                        </p:tgtEl>
                                        <p:attrNameLst>
                                          <p:attrName>style.visibility</p:attrName>
                                        </p:attrNameLst>
                                      </p:cBhvr>
                                      <p:to>
                                        <p:strVal val="visible"/>
                                      </p:to>
                                    </p:set>
                                    <p:animEffect transition="in" filter="fade">
                                      <p:cBhvr>
                                        <p:cTn id="35" dur="1000"/>
                                        <p:tgtEl>
                                          <p:spTgt spid="9219">
                                            <p:txEl>
                                              <p:pRg st="9" end="9"/>
                                            </p:txEl>
                                          </p:spTgt>
                                        </p:tgtEl>
                                      </p:cBhvr>
                                    </p:animEffect>
                                    <p:anim calcmode="lin" valueType="num">
                                      <p:cBhvr>
                                        <p:cTn id="36"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l-GR" dirty="0"/>
              <a:t>Σφράγισμα ψηφοδελτίου</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210" b="2210"/>
          <a:stretch>
            <a:fillRect/>
          </a:stretch>
        </p:blipFill>
        <p:spPr/>
      </p:pic>
      <p:sp>
        <p:nvSpPr>
          <p:cNvPr id="6" name="Text Placeholder 5"/>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062883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6906</TotalTime>
  <Words>1672</Words>
  <Application>Microsoft Office PowerPoint</Application>
  <PresentationFormat>On-screen Show (4:3)</PresentationFormat>
  <Paragraphs>273</Paragraphs>
  <Slides>46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Bookman Old Style</vt:lpstr>
      <vt:lpstr>Calibri</vt:lpstr>
      <vt:lpstr>Calibri Light</vt:lpstr>
      <vt:lpstr>Cambria</vt:lpstr>
      <vt:lpstr>Lucida Sans Unicode</vt:lpstr>
      <vt:lpstr>Wingdings</vt:lpstr>
      <vt:lpstr>Wingdings 2</vt:lpstr>
      <vt:lpstr>Wingdings 3</vt:lpstr>
      <vt:lpstr>Retrospect</vt:lpstr>
      <vt:lpstr>   ΠΡΟΕΔΡΙΚΕΣ ΕΚΛΟΓΕΣ 2018</vt:lpstr>
      <vt:lpstr>Ενημερωτική ημερίδα </vt:lpstr>
      <vt:lpstr>Αρχικές ενέργειες 15 – 17 Ιανουαρίου 2018</vt:lpstr>
      <vt:lpstr>ΠΑΡΑΣΚΕΥΗ 26 Ιανουαρίου 2018</vt:lpstr>
      <vt:lpstr>Πριν την ημέρα εκλογής</vt:lpstr>
      <vt:lpstr>ΜΕΧΡΙ ΤΟ ΣΑΒΒΑΤΟ 27 ΙΑΝΟΥΑΡΙΟΥ</vt:lpstr>
      <vt:lpstr>ΜΕΧΡΙ ΤΟ ΣΑΒΒΑΤΟ 27 ΙΑΝΟΥΑΡΙΟΥ </vt:lpstr>
      <vt:lpstr>ΚΥΡΙΑΚΗ 28 ΙΑΝΟΥΑΡΙΟΥ 2018</vt:lpstr>
      <vt:lpstr>Σφράγισμα ψηφοδελτίου</vt:lpstr>
      <vt:lpstr>PowerPoint Presentation</vt:lpstr>
      <vt:lpstr> Αντιπρόσωποι Υποψηφίων </vt:lpstr>
      <vt:lpstr>Η διαδικασία ψηφοφορίας θα ξεκινήσει  στις 7.00 π.μ. ακριβώς</vt:lpstr>
      <vt:lpstr>PowerPoint Presentation</vt:lpstr>
      <vt:lpstr>Εντοπισμός με αρ. ταυτότητας (κατά αύξοντα αριθμό)</vt:lpstr>
      <vt:lpstr>Δεν επιτρέπεται σε κανένα να ψηφίσει εκτός αν:</vt:lpstr>
      <vt:lpstr>PowerPoint Presentation</vt:lpstr>
      <vt:lpstr>PowerPoint Presentation</vt:lpstr>
      <vt:lpstr>PowerPoint Presentation</vt:lpstr>
      <vt:lpstr>PowerPoint Presentation</vt:lpstr>
      <vt:lpstr>Τυφλός ή ανίκανος εκλογέας </vt:lpstr>
      <vt:lpstr>PowerPoint Presentation</vt:lpstr>
      <vt:lpstr>PowerPoint Presentation</vt:lpstr>
      <vt:lpstr>PowerPoint Presentation</vt:lpstr>
      <vt:lpstr>Αναφορά για αριθμό ψηφισάντων:</vt:lpstr>
      <vt:lpstr>Δοκιμαστικά φαξ:</vt:lpstr>
      <vt:lpstr>Διακοπή το μεσημέρι</vt:lpstr>
      <vt:lpstr>Προετοιμασία για το  κλείσιμο της κάλπης</vt:lpstr>
      <vt:lpstr>PowerPoint Presentation</vt:lpstr>
      <vt:lpstr>Διαλογή και καταμέτρηση ψήφων</vt:lpstr>
      <vt:lpstr>PowerPoint Presentation</vt:lpstr>
      <vt:lpstr>PowerPoint Presentation</vt:lpstr>
      <vt:lpstr>PowerPoint Presentation</vt:lpstr>
      <vt:lpstr>PowerPoint Presentation</vt:lpstr>
      <vt:lpstr>PowerPoint Presentation</vt:lpstr>
      <vt:lpstr>Ετοιμασία / σφράγισμα δεμάτων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Παράδοση κάλπης</vt:lpstr>
      <vt:lpstr>Επαναληπτική εκλογή</vt:lpstr>
      <vt:lpstr>PowerPoint Presentation</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ΒΟΥΛΕΥΤΙΚΕΣ ΕΚΛΟΓΕΣ 2011</dc:title>
  <dc:creator>MOF</dc:creator>
  <cp:lastModifiedBy>Christina Anastasiou</cp:lastModifiedBy>
  <cp:revision>291</cp:revision>
  <dcterms:created xsi:type="dcterms:W3CDTF">2011-05-09T19:02:53Z</dcterms:created>
  <dcterms:modified xsi:type="dcterms:W3CDTF">2018-01-19T15:36:14Z</dcterms:modified>
</cp:coreProperties>
</file>